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4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77" r:id="rId3"/>
    <p:sldId id="279" r:id="rId4"/>
    <p:sldId id="274" r:id="rId5"/>
    <p:sldId id="301" r:id="rId6"/>
    <p:sldId id="282" r:id="rId7"/>
    <p:sldId id="283" r:id="rId8"/>
    <p:sldId id="302" r:id="rId9"/>
    <p:sldId id="278" r:id="rId10"/>
    <p:sldId id="280" r:id="rId11"/>
    <p:sldId id="284" r:id="rId12"/>
    <p:sldId id="296" r:id="rId13"/>
    <p:sldId id="297" r:id="rId14"/>
    <p:sldId id="294" r:id="rId15"/>
    <p:sldId id="288" r:id="rId16"/>
    <p:sldId id="295" r:id="rId17"/>
    <p:sldId id="298" r:id="rId18"/>
    <p:sldId id="291" r:id="rId19"/>
    <p:sldId id="299" r:id="rId20"/>
    <p:sldId id="289" r:id="rId21"/>
    <p:sldId id="292" r:id="rId22"/>
    <p:sldId id="300" r:id="rId23"/>
    <p:sldId id="293" r:id="rId24"/>
    <p:sldId id="303" r:id="rId25"/>
    <p:sldId id="305" r:id="rId26"/>
    <p:sldId id="304" r:id="rId27"/>
    <p:sldId id="262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ECE4"/>
    <a:srgbClr val="FEE6E3"/>
    <a:srgbClr val="FFD579"/>
    <a:srgbClr val="000000"/>
    <a:srgbClr val="EA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2"/>
    <p:restoredTop sz="87368" autoAdjust="0"/>
  </p:normalViewPr>
  <p:slideViewPr>
    <p:cSldViewPr snapToGrid="0" snapToObjects="1">
      <p:cViewPr varScale="1">
        <p:scale>
          <a:sx n="100" d="100"/>
          <a:sy n="100" d="100"/>
        </p:scale>
        <p:origin x="7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8:00:15.6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8:00:16.2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0,'5'6,"2"0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8:00:25.03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1,'0'0</inkml:trace>
  <inkml:trace contextRef="#ctx0" brushRef="#br0" timeOffset="352.29">0 1,'0'0</inkml:trace>
  <inkml:trace contextRef="#ctx0" brushRef="#br0" timeOffset="679.33">0 1,'0'0</inkml:trace>
  <inkml:trace contextRef="#ctx0" brushRef="#br0" timeOffset="680.33">0 1,'0'0</inkml:trace>
  <inkml:trace contextRef="#ctx0" brushRef="#br0" timeOffset="1010.75">0 1,'0'0</inkml:trace>
  <inkml:trace contextRef="#ctx0" brushRef="#br0" timeOffset="1011.75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20:37:28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57 120 11656,'-16'5'-3627,"14"-4"3733,1 0 0,0 1 0,0-1-1,-1 0 1,1 0 0,0 1-1,0-1 1,1 1 0,-1-1 0,0 1-1,0-1 1,1 1 0,-1-1-1,1 1 1,-1 0 0,1-1 0,0 1-1,0 0 1,-1 0 0,1 0-106,-1 17 1373,0 0-1,-2 0 1,-4 16-1373,3-21-297,1 0 0,1 0 0,0 0 0,1 0 1,1 1-1,0-1 0,2 11 297,14 61 1322,15 40-6428,-16-64 6404,-4-14-1389,14 36 91,-17-65 1960,0 0 1,1-1 0,7 11-1961,60 104 2773,19 28-7222,-42-84 4823,6-6 5032,-20-29-4011,-7-7-4072,2-1 0,5 2 2677,13 2 3979,-29-25-2534,-18-10-1470,1 0 0,0 0-1,-1 1 1,1 0 0,-1 0 0,0 0 0,-1 0-1,1 1 1,-1 0 0,1 0 0,0 2 25,-3-5-113,-1 0 1,1 0-1,-1 0 1,1 0-1,0 0 1,0-1-1,0 1 1,0-1-1,0 1 1,0-1-1,0 0 1,1 0-1,-1 0 1,1 1 112,39 9-2391,-1 1 2703,-36-10 305,1-1 0,-1 1 0,1-1 0,0 0 0,-1 0 0,1-1 0,0 0-1,0 0 1,3 0-617,-3-1 15,0 1 0,0 0 0,1 0 0,-1 1 0,0 0 0,-1 0 0,1 0 0,1 1-15,22 11-1624,-28-13 1566,1 0 1,-1-1-1,0 1 0,1-1 0,-1 1 0,1-1 0,-1 1 0,0-1 1,1 0-1,-1 0 0,0 0 0,0 0 0,0 0 0,1 0 0,-1 0 1,0 0-1,0 0 58,1-1 25,62-48-947,-40 32 2667,0 0-1,-1-2 1,-1-1-1745,-9 6-706,0-1 0,-2 0 0,0-1 0,0-1 706,0 0-1190,1-1-1,1 1 1,3-2 1190,23-23 853,36-42 4176,-30 25-6038,-2-16-4,-1 18-2108,-27 40 3807,-1-2 0,-1 0 0,0 0 0,-1-1 0,6-18-686,15-32 1917,-23 52-2344,-2 0 0,1 0 0,-2 0-1,4-20 428,-8 26-229,0-6-46,1 1 0,1 0 1,1 0-1,0 1 1,1-1-1,1 1 0,6-10 275,18-31-2605,-1 2 4488,-24 47-1381,-1-1 0,-1 1 1,1-1-1,-2 0 0,1 0 0,-1-1 1,1-7-503,26-79-1482,-28 86 952,-2 9 491,0 1 1,-1-1-1,1 0 1,-1 1-1,1-1 1,-1 0-1,0 0 1,0 1-1,0-1 1,0 0-1,0 0 1,0 0-1,0 1 1,0-1-1,-1 0 1,1 0-1,-1 1 1,1-1-1,-1 0 1,0 1-1,0-1 1,0 1-1,0-1 39,-2-2-30,1 0 0,-1 1-1,-1-1 1,1 1-1,0 0 1,-1 0-1,1 0 1,-1 0 0,0 1-1,0-1 1,0 1-1,-4-1 31,-8-4 1990,0 2-1,-16-4-1989,-13-4-1904,33 9 108,-1 1 1,1 0-1,-6-1 1796,-69-3 2445,21 2 1101,32 2-3788,-40-7-5838,24-1 7282,32 6 1014,0 2 0,-16-2-2216,-74-1-4971,30 4 3989,27-4 6477,11 1-8355,1 2-1,-17 2 2861,-2 1 867,16 0 3885,-77-4-9912,57 1 8648,-52 3-3488,47 3 176,24-2 798,-33 6-974,58-4-982,0 0-1,0 1 0,0 0 1,0 2-1,1 0 1,-1 2 982,-20 5 1060,31-12-744,1 1 0,0 0 0,0 0 0,0 1 0,0 0 1,0 0-1,0 0 0,0 1-316,1-1-20,-6 3-679,8-4-4075,3-2-3794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918D-BBFB-4B48-8271-28671E1A7E58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6A86A-7E4A-3C48-B2A1-2DF2756BB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## Code for the figure</a:t>
            </a:r>
          </a:p>
          <a:p>
            <a:endParaRPr lang="en-US" dirty="0"/>
          </a:p>
          <a:p>
            <a:r>
              <a:rPr lang="en-US" dirty="0"/>
              <a:t>library(</a:t>
            </a:r>
            <a:r>
              <a:rPr lang="en-US" dirty="0" err="1"/>
              <a:t>rgl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my_surface</a:t>
            </a:r>
            <a:r>
              <a:rPr lang="en-US" dirty="0"/>
              <a:t> &lt;- function(f, n=10, ...) { </a:t>
            </a:r>
          </a:p>
          <a:p>
            <a:r>
              <a:rPr lang="en-US" dirty="0"/>
              <a:t>  ranges &lt;- </a:t>
            </a:r>
            <a:r>
              <a:rPr lang="en-US" dirty="0" err="1"/>
              <a:t>rgl</a:t>
            </a:r>
            <a:r>
              <a:rPr lang="en-US" dirty="0"/>
              <a:t>:::.</a:t>
            </a:r>
            <a:r>
              <a:rPr lang="en-US" dirty="0" err="1"/>
              <a:t>getRanges</a:t>
            </a:r>
            <a:r>
              <a:rPr lang="en-US" dirty="0"/>
              <a:t>()</a:t>
            </a:r>
          </a:p>
          <a:p>
            <a:r>
              <a:rPr lang="en-US" dirty="0"/>
              <a:t>  x &lt;- </a:t>
            </a:r>
            <a:r>
              <a:rPr lang="en-US" dirty="0" err="1"/>
              <a:t>seq</a:t>
            </a:r>
            <a:r>
              <a:rPr lang="en-US" dirty="0"/>
              <a:t>(</a:t>
            </a:r>
            <a:r>
              <a:rPr lang="en-US" dirty="0" err="1"/>
              <a:t>ranges$xlim</a:t>
            </a:r>
            <a:r>
              <a:rPr lang="en-US" dirty="0"/>
              <a:t>[1], </a:t>
            </a:r>
            <a:r>
              <a:rPr lang="en-US" dirty="0" err="1"/>
              <a:t>ranges$xlim</a:t>
            </a:r>
            <a:r>
              <a:rPr lang="en-US" dirty="0"/>
              <a:t>[2], length=n)</a:t>
            </a:r>
          </a:p>
          <a:p>
            <a:r>
              <a:rPr lang="en-US" dirty="0"/>
              <a:t>  y &lt;- </a:t>
            </a:r>
            <a:r>
              <a:rPr lang="en-US" dirty="0" err="1"/>
              <a:t>seq</a:t>
            </a:r>
            <a:r>
              <a:rPr lang="en-US" dirty="0"/>
              <a:t>(</a:t>
            </a:r>
            <a:r>
              <a:rPr lang="en-US" dirty="0" err="1"/>
              <a:t>ranges$ylim</a:t>
            </a:r>
            <a:r>
              <a:rPr lang="en-US" dirty="0"/>
              <a:t>[1], </a:t>
            </a:r>
            <a:r>
              <a:rPr lang="en-US" dirty="0" err="1"/>
              <a:t>ranges$ylim</a:t>
            </a:r>
            <a:r>
              <a:rPr lang="en-US" dirty="0"/>
              <a:t>[2], length=n)</a:t>
            </a:r>
          </a:p>
          <a:p>
            <a:r>
              <a:rPr lang="en-US" dirty="0"/>
              <a:t>  z &lt;- outer(</a:t>
            </a:r>
            <a:r>
              <a:rPr lang="en-US" dirty="0" err="1"/>
              <a:t>x,y,f</a:t>
            </a:r>
            <a:r>
              <a:rPr lang="en-US" dirty="0"/>
              <a:t>)</a:t>
            </a:r>
          </a:p>
          <a:p>
            <a:r>
              <a:rPr lang="en-US" dirty="0"/>
              <a:t>  surface3d(x, y, z, ...)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f &lt;- function(x1, x2) x1 + x2</a:t>
            </a:r>
          </a:p>
          <a:p>
            <a:r>
              <a:rPr lang="en-US" dirty="0"/>
              <a:t>n &lt;- 200</a:t>
            </a:r>
          </a:p>
          <a:p>
            <a:r>
              <a:rPr lang="en-US" dirty="0"/>
              <a:t>x1 &lt;- 4*</a:t>
            </a:r>
            <a:r>
              <a:rPr lang="en-US" dirty="0" err="1"/>
              <a:t>runif</a:t>
            </a:r>
            <a:r>
              <a:rPr lang="en-US" dirty="0"/>
              <a:t>(n)</a:t>
            </a:r>
          </a:p>
          <a:p>
            <a:r>
              <a:rPr lang="en-US" dirty="0"/>
              <a:t>x2 &lt;- 4*</a:t>
            </a:r>
            <a:r>
              <a:rPr lang="en-US" dirty="0" err="1"/>
              <a:t>runif</a:t>
            </a:r>
            <a:r>
              <a:rPr lang="en-US" dirty="0"/>
              <a:t>(n)</a:t>
            </a:r>
          </a:p>
          <a:p>
            <a:r>
              <a:rPr lang="en-US" dirty="0"/>
              <a:t>y &lt;- f(x1, x2) + </a:t>
            </a:r>
            <a:r>
              <a:rPr lang="en-US" dirty="0" err="1"/>
              <a:t>rnorm</a:t>
            </a:r>
            <a:r>
              <a:rPr lang="en-US" dirty="0"/>
              <a:t>(n)</a:t>
            </a:r>
          </a:p>
          <a:p>
            <a:r>
              <a:rPr lang="en-US" dirty="0"/>
              <a:t>plot3d(x1,x2,y, type="p", col="coral2", </a:t>
            </a:r>
            <a:r>
              <a:rPr lang="en-US" dirty="0" err="1"/>
              <a:t>xlab</a:t>
            </a:r>
            <a:r>
              <a:rPr lang="en-US" dirty="0"/>
              <a:t>="X1", </a:t>
            </a:r>
            <a:r>
              <a:rPr lang="en-US" dirty="0" err="1"/>
              <a:t>ylab</a:t>
            </a:r>
            <a:r>
              <a:rPr lang="en-US" dirty="0"/>
              <a:t>="X2", </a:t>
            </a:r>
            <a:r>
              <a:rPr lang="en-US" dirty="0" err="1"/>
              <a:t>zlab</a:t>
            </a:r>
            <a:r>
              <a:rPr lang="en-US" dirty="0"/>
              <a:t>="Y", site=5, </a:t>
            </a:r>
            <a:r>
              <a:rPr lang="en-US" dirty="0" err="1"/>
              <a:t>lwd</a:t>
            </a:r>
            <a:r>
              <a:rPr lang="en-US" dirty="0"/>
              <a:t>=15)</a:t>
            </a:r>
          </a:p>
          <a:p>
            <a:r>
              <a:rPr lang="en-US" dirty="0" err="1"/>
              <a:t>my_surface</a:t>
            </a:r>
            <a:r>
              <a:rPr lang="en-US" dirty="0"/>
              <a:t>(f, alpha=.2, color = "dodgerblue3")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6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8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0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2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02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45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92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08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5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Correlation = is almost always positive</a:t>
            </a:r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baseline="0" dirty="0"/>
              <a:t> is </a:t>
            </a:r>
            <a:r>
              <a:rPr lang="en-US" i="1" baseline="0" dirty="0"/>
              <a:t>always</a:t>
            </a:r>
            <a:r>
              <a:rPr lang="en-US" baseline="0" dirty="0"/>
              <a:t> positive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8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0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## Code for the figure</a:t>
            </a:r>
          </a:p>
          <a:p>
            <a:endParaRPr lang="en-US" dirty="0"/>
          </a:p>
          <a:p>
            <a:r>
              <a:rPr lang="en-US" dirty="0"/>
              <a:t>library(</a:t>
            </a:r>
            <a:r>
              <a:rPr lang="en-US" dirty="0" err="1"/>
              <a:t>rgl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my_surface</a:t>
            </a:r>
            <a:r>
              <a:rPr lang="en-US" dirty="0"/>
              <a:t> &lt;- function(f, n=10, ...) { </a:t>
            </a:r>
          </a:p>
          <a:p>
            <a:r>
              <a:rPr lang="en-US" dirty="0"/>
              <a:t>  ranges &lt;- </a:t>
            </a:r>
            <a:r>
              <a:rPr lang="en-US" dirty="0" err="1"/>
              <a:t>rgl</a:t>
            </a:r>
            <a:r>
              <a:rPr lang="en-US" dirty="0"/>
              <a:t>:::.</a:t>
            </a:r>
            <a:r>
              <a:rPr lang="en-US" dirty="0" err="1"/>
              <a:t>getRanges</a:t>
            </a:r>
            <a:r>
              <a:rPr lang="en-US" dirty="0"/>
              <a:t>()</a:t>
            </a:r>
          </a:p>
          <a:p>
            <a:r>
              <a:rPr lang="en-US" dirty="0"/>
              <a:t>  x &lt;- </a:t>
            </a:r>
            <a:r>
              <a:rPr lang="en-US" dirty="0" err="1"/>
              <a:t>seq</a:t>
            </a:r>
            <a:r>
              <a:rPr lang="en-US" dirty="0"/>
              <a:t>(</a:t>
            </a:r>
            <a:r>
              <a:rPr lang="en-US" dirty="0" err="1"/>
              <a:t>ranges$xlim</a:t>
            </a:r>
            <a:r>
              <a:rPr lang="en-US" dirty="0"/>
              <a:t>[1], </a:t>
            </a:r>
            <a:r>
              <a:rPr lang="en-US" dirty="0" err="1"/>
              <a:t>ranges$xlim</a:t>
            </a:r>
            <a:r>
              <a:rPr lang="en-US" dirty="0"/>
              <a:t>[2], length=n)</a:t>
            </a:r>
          </a:p>
          <a:p>
            <a:r>
              <a:rPr lang="en-US" dirty="0"/>
              <a:t>  y &lt;- </a:t>
            </a:r>
            <a:r>
              <a:rPr lang="en-US" dirty="0" err="1"/>
              <a:t>seq</a:t>
            </a:r>
            <a:r>
              <a:rPr lang="en-US" dirty="0"/>
              <a:t>(</a:t>
            </a:r>
            <a:r>
              <a:rPr lang="en-US" dirty="0" err="1"/>
              <a:t>ranges$ylim</a:t>
            </a:r>
            <a:r>
              <a:rPr lang="en-US" dirty="0"/>
              <a:t>[1], </a:t>
            </a:r>
            <a:r>
              <a:rPr lang="en-US" dirty="0" err="1"/>
              <a:t>ranges$ylim</a:t>
            </a:r>
            <a:r>
              <a:rPr lang="en-US" dirty="0"/>
              <a:t>[2], length=n)</a:t>
            </a:r>
          </a:p>
          <a:p>
            <a:r>
              <a:rPr lang="en-US" dirty="0"/>
              <a:t>  z &lt;- outer(</a:t>
            </a:r>
            <a:r>
              <a:rPr lang="en-US" dirty="0" err="1"/>
              <a:t>x,y,f</a:t>
            </a:r>
            <a:r>
              <a:rPr lang="en-US" dirty="0"/>
              <a:t>)</a:t>
            </a:r>
          </a:p>
          <a:p>
            <a:r>
              <a:rPr lang="en-US" dirty="0"/>
              <a:t>  surface3d(x, y, z, ...)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f &lt;- function(x1, x2) x1 + x2</a:t>
            </a:r>
          </a:p>
          <a:p>
            <a:r>
              <a:rPr lang="en-US" dirty="0"/>
              <a:t>n &lt;- 200</a:t>
            </a:r>
          </a:p>
          <a:p>
            <a:r>
              <a:rPr lang="en-US" dirty="0"/>
              <a:t>x1 &lt;- 4*</a:t>
            </a:r>
            <a:r>
              <a:rPr lang="en-US" dirty="0" err="1"/>
              <a:t>runif</a:t>
            </a:r>
            <a:r>
              <a:rPr lang="en-US" dirty="0"/>
              <a:t>(n)</a:t>
            </a:r>
          </a:p>
          <a:p>
            <a:r>
              <a:rPr lang="en-US" dirty="0"/>
              <a:t>x2 &lt;- 4*</a:t>
            </a:r>
            <a:r>
              <a:rPr lang="en-US" dirty="0" err="1"/>
              <a:t>runif</a:t>
            </a:r>
            <a:r>
              <a:rPr lang="en-US" dirty="0"/>
              <a:t>(n)</a:t>
            </a:r>
          </a:p>
          <a:p>
            <a:r>
              <a:rPr lang="en-US" dirty="0"/>
              <a:t>y &lt;- f(x1, x2) + </a:t>
            </a:r>
            <a:r>
              <a:rPr lang="en-US" dirty="0" err="1"/>
              <a:t>rnorm</a:t>
            </a:r>
            <a:r>
              <a:rPr lang="en-US" dirty="0"/>
              <a:t>(n)</a:t>
            </a:r>
          </a:p>
          <a:p>
            <a:r>
              <a:rPr lang="en-US" dirty="0"/>
              <a:t>plot3d(x1,x2,y, type="p", col="coral2", </a:t>
            </a:r>
            <a:r>
              <a:rPr lang="en-US" dirty="0" err="1"/>
              <a:t>xlab</a:t>
            </a:r>
            <a:r>
              <a:rPr lang="en-US" dirty="0"/>
              <a:t>="X1", </a:t>
            </a:r>
            <a:r>
              <a:rPr lang="en-US" dirty="0" err="1"/>
              <a:t>ylab</a:t>
            </a:r>
            <a:r>
              <a:rPr lang="en-US" dirty="0"/>
              <a:t>="X2", </a:t>
            </a:r>
            <a:r>
              <a:rPr lang="en-US" dirty="0" err="1"/>
              <a:t>zlab</a:t>
            </a:r>
            <a:r>
              <a:rPr lang="en-US" dirty="0"/>
              <a:t>="Y", site=5, </a:t>
            </a:r>
            <a:r>
              <a:rPr lang="en-US" dirty="0" err="1"/>
              <a:t>lwd</a:t>
            </a:r>
            <a:r>
              <a:rPr lang="en-US" dirty="0"/>
              <a:t>=15)</a:t>
            </a:r>
          </a:p>
          <a:p>
            <a:r>
              <a:rPr lang="en-US" dirty="0" err="1"/>
              <a:t>my_surface</a:t>
            </a:r>
            <a:r>
              <a:rPr lang="en-US" dirty="0"/>
              <a:t>(f, alpha=.2, color = "dodgerblue3")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60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6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80: Covariate effects are somewhat predictable if we understand a few correlations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71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41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https://calpolystat2.shinyapps.io/3d_regression/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7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4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3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89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4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5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08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1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91E9-E08C-EF48-9A3E-8C1AB1B82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8E14-5998-DC4B-B564-BC89BA19E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C50F8-2CEC-A946-86BD-85845B22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92E92-3875-104E-B9AF-45BB57B2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7721-44B5-BA43-B64F-72C9903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73EE-783B-D74D-B923-125C2E47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582C7-8820-1244-90B6-54EE61470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8AC95-6D84-6E44-8919-BBD4B3E21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72800-7C18-0048-AEAA-3A4F4545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E751-6032-C449-B801-00914CFE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7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D00280-9E63-BA41-8734-7A69D6286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E0618-22CB-6748-B6A2-5143ED4A5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25724-97DF-3C4C-A21C-155201F9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FE4E8-02B3-6A47-9CCC-FA556482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98F94-C872-2044-BF94-9F91C619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7FA9-C713-B74A-8E8C-A18ABF9A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0CE39-83C1-0846-BAA4-94008578D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A33C1-F70D-8945-93F7-7A388C78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F8931-DBDC-5C40-A9EC-95552FD4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BB271-D3E2-EA49-A7DE-F578EDBF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B38D-CF26-364D-BBE6-C2BECCCC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85482-E005-4D4F-BE51-B957E19D3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DA09C-FF1E-EC43-BB5D-6933B60F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49BE-B549-464E-944B-5752EA5B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62C32-89E0-3E4D-9558-C76F00DC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7F9B-C6DC-CE45-AC0F-FFA0430C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877B1-BEEF-0A43-A985-01F1FE674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FD970-F19B-DC48-9C5D-5057DA601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D3849-3D9A-064F-86AC-3786DE313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D4093-2998-F346-839D-311FB60E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E4481-4469-A341-B9FD-F040718D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66F7-E5B1-4A48-911C-5D4F53A2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E9E95-37E1-954E-BD74-40918D092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FB22C-F7EF-D24F-A8A4-31DC58A5F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A4233-E8AC-3B47-8733-DCBE2A7AE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94BA5-B109-3A4B-9577-FECFD9ED3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FE91E-016F-734F-A6BE-36B07F16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F2C3E-37E4-3947-94EE-55BAA531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0A38C6-47FB-0847-8714-0F05CAA8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7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5ECDE-7D21-EB4D-A97E-6AC50C84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3398B-69E9-874E-83CE-767D5CED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F8257-BF7D-F940-A0FF-D4D0A192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D3BA8-6E9C-EC48-A7B8-D0987004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5AE90-93D4-D449-8369-BA2AD8A6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8CC44-0E68-324E-A542-85118858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01F6B-0BBF-774D-BBE0-5240EDC9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5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BFCC-5D53-484C-BE2A-2FD351EF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4D33F-2323-594D-BC83-B7BDA697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E2384-87A2-FB44-974F-6897C7C87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678B2-7F1E-5B41-BF60-8EB60E89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44168-DC31-3D4F-A7CA-AAE4F9A2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D2AAA-C42E-CD49-899C-6E86C83E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7D95-A5ED-7848-B257-3ED6D3F7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9E774-07B4-9D4D-96D2-F6AA1DB78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1B7E5-566C-AE40-919A-EB494F673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2CCCF-70F7-AC42-A865-01B1A1B6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A4A6A-D765-2949-80EE-ED96C63C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D93DA-550A-DA47-9CAB-D4840964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8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61000">
              <a:schemeClr val="accent2"/>
            </a:gs>
            <a:gs pos="78000">
              <a:schemeClr val="accent4"/>
            </a:gs>
            <a:gs pos="100000">
              <a:schemeClr val="accent2">
                <a:lumMod val="75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7EF993-F6B1-D04D-BEAB-EA8FF681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715F8-4B65-9F4E-BBF0-E023C85A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4A5B7-4255-3B4E-9FC6-BF17A975B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DC49-C670-974F-B190-E41673B9A07F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A75F6-8FA6-A34B-9137-5A845353C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3D67E-7D9B-E74D-A301-A7CB10CF0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7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hyperlink" Target="https://www.geogebra.org/m/fTsDx9cE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bEkn-BiW5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bloggers.com/r-tutorial-series-multiple-linear-regression/" TargetMode="External"/><Relationship Id="rId2" Type="http://schemas.openxmlformats.org/officeDocument/2006/relationships/hyperlink" Target="https://www.albert.io/blog/omitted-variable-bias-econometrics-revie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isticshowto.com/probability-and-statistics/regression-analysi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61000">
              <a:schemeClr val="accent2"/>
            </a:gs>
            <a:gs pos="100000">
              <a:schemeClr val="accent4"/>
            </a:gs>
            <a:gs pos="100000">
              <a:schemeClr val="accent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A75D46-614D-1D43-AB4C-A52F2DD90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08" y="5821027"/>
            <a:ext cx="9144000" cy="70856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Tyson S. Barrett, PhD</a:t>
            </a:r>
          </a:p>
          <a:p>
            <a:pPr algn="l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 by Carly Fox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41E99-4881-F44A-9897-362E11FC5A26}"/>
              </a:ext>
            </a:extLst>
          </p:cNvPr>
          <p:cNvSpPr/>
          <p:nvPr/>
        </p:nvSpPr>
        <p:spPr>
          <a:xfrm>
            <a:off x="970208" y="971888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 7610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46950A-2613-8F42-B738-BE510E2EB654}"/>
                  </a:ext>
                </a:extLst>
              </p:cNvPr>
              <p:cNvSpPr/>
              <p:nvPr/>
            </p:nvSpPr>
            <p:spPr>
              <a:xfrm>
                <a:off x="5008879" y="3624624"/>
                <a:ext cx="6596273" cy="64633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Lora" pitchFamily="2" charset="77"/>
                  </a:rPr>
                  <a:t>      </a:t>
                </a:r>
                <a:endParaRPr lang="en-US" sz="36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46950A-2613-8F42-B738-BE510E2EB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879" y="3624624"/>
                <a:ext cx="659627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BD8E724-95E2-8749-B530-6B15BA06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208" y="1036972"/>
            <a:ext cx="10543505" cy="2497523"/>
          </a:xfrm>
        </p:spPr>
        <p:txBody>
          <a:bodyPr>
            <a:normAutofit fontScale="90000"/>
          </a:bodyPr>
          <a:lstStyle/>
          <a:p>
            <a:pPr algn="l"/>
            <a:r>
              <a:rPr lang="en-US" sz="8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Multiple Regression Model</a:t>
            </a:r>
          </a:p>
        </p:txBody>
      </p:sp>
    </p:spTree>
    <p:extLst>
      <p:ext uri="{BB962C8B-B14F-4D97-AF65-F5344CB8AC3E}">
        <p14:creationId xmlns:p14="http://schemas.microsoft.com/office/powerpoint/2010/main" val="109949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40" y="16310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OLS and Computation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D4706-9392-6F4B-9590-74C207BE6E7A}"/>
              </a:ext>
            </a:extLst>
          </p:cNvPr>
          <p:cNvSpPr txBox="1"/>
          <p:nvPr/>
        </p:nvSpPr>
        <p:spPr>
          <a:xfrm>
            <a:off x="753139" y="1352133"/>
            <a:ext cx="10804451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OLS regression is a ”</a:t>
            </a:r>
            <a:r>
              <a:rPr lang="en-US" sz="2800" b="1" dirty="0"/>
              <a:t>closed form</a:t>
            </a:r>
            <a:r>
              <a:rPr lang="en-US" sz="2800" dirty="0"/>
              <a:t>”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Math can solve the minimization (using linear algebra)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But (if we really wanted to) we could solve for the “best-fit” line by repeatedly adjusting our beta coefficients until we minimized the error (i.e., optimization)</a:t>
            </a:r>
          </a:p>
          <a:p>
            <a:endParaRPr lang="en-US" sz="1050" dirty="0"/>
          </a:p>
          <a:p>
            <a:pPr lvl="1"/>
            <a:r>
              <a:rPr lang="en-US" sz="2500" b="1" dirty="0"/>
              <a:t>	Try it here</a:t>
            </a:r>
            <a:r>
              <a:rPr lang="en-US" sz="25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This step-by-step (i.e., iterative) method is typically used for complex problems with large numbers of predictors and non-linear data </a:t>
            </a:r>
            <a:r>
              <a:rPr lang="en-US" sz="2500" dirty="0">
                <a:sym typeface="Wingdings" panose="05000000000000000000" pitchFamily="2" charset="2"/>
              </a:rPr>
              <a:t> </a:t>
            </a:r>
            <a:r>
              <a:rPr lang="en-US" sz="2500" i="1" dirty="0">
                <a:sym typeface="Wingdings" panose="05000000000000000000" pitchFamily="2" charset="2"/>
              </a:rPr>
              <a:t>used in machine learning</a:t>
            </a:r>
            <a:endParaRPr lang="en-US" sz="2500" i="1" dirty="0"/>
          </a:p>
          <a:p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F97D0FB-79C9-4C84-B236-A311A81C9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575" y="3131634"/>
            <a:ext cx="540134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https://www.geogebra.org/m/fTsDx9cE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571828-8442-4314-AFB8-8D71269D95D4}"/>
              </a:ext>
            </a:extLst>
          </p:cNvPr>
          <p:cNvSpPr txBox="1"/>
          <p:nvPr/>
        </p:nvSpPr>
        <p:spPr>
          <a:xfrm>
            <a:off x="912629" y="5428573"/>
            <a:ext cx="10804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Bottom line</a:t>
            </a:r>
            <a:r>
              <a:rPr lang="en-US" sz="2800" dirty="0">
                <a:solidFill>
                  <a:schemeClr val="accent3"/>
                </a:solidFill>
              </a:rPr>
              <a:t>: OLS is “closed form” </a:t>
            </a:r>
            <a:r>
              <a:rPr lang="en-US" sz="2800" dirty="0">
                <a:solidFill>
                  <a:schemeClr val="accent3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3"/>
                </a:solidFill>
              </a:rPr>
              <a:t> has a mathematically solvable solution, so we could compute the model by hand </a:t>
            </a:r>
            <a:r>
              <a:rPr lang="en-US" sz="2000" dirty="0">
                <a:solidFill>
                  <a:schemeClr val="accent3"/>
                </a:solidFill>
              </a:rPr>
              <a:t>(but we won’t, woo!)</a:t>
            </a:r>
            <a:endParaRPr lang="en-US" sz="2000" dirty="0">
              <a:solidFill>
                <a:schemeClr val="accent3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4A011C-A3FA-4554-8327-A1967BD02F87}"/>
                  </a:ext>
                </a:extLst>
              </p14:cNvPr>
              <p14:cNvContentPartPr/>
              <p14:nvPr/>
            </p14:nvContentPartPr>
            <p14:xfrm>
              <a:off x="10430255" y="2296465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4A011C-A3FA-4554-8327-A1967BD02F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21255" y="22874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AD4EC93-1437-45AE-A221-6A4AE972D375}"/>
                  </a:ext>
                </a:extLst>
              </p14:cNvPr>
              <p14:cNvContentPartPr/>
              <p14:nvPr/>
            </p14:nvContentPartPr>
            <p14:xfrm>
              <a:off x="10897895" y="2753305"/>
              <a:ext cx="4680" cy="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AD4EC93-1437-45AE-A221-6A4AE972D3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89255" y="2744305"/>
                <a:ext cx="223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8A4F8F0-91AF-4CFA-8E37-87495F404386}"/>
                  </a:ext>
                </a:extLst>
              </p14:cNvPr>
              <p14:cNvContentPartPr/>
              <p14:nvPr/>
            </p14:nvContentPartPr>
            <p14:xfrm>
              <a:off x="3189575" y="2402305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8A4F8F0-91AF-4CFA-8E37-87495F4043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0575" y="239366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44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OLS and Computation -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D4706-9392-6F4B-9590-74C207BE6E7A}"/>
              </a:ext>
            </a:extLst>
          </p:cNvPr>
          <p:cNvSpPr txBox="1"/>
          <p:nvPr/>
        </p:nvSpPr>
        <p:spPr>
          <a:xfrm>
            <a:off x="905540" y="1819495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Fira Code" panose="020B0509050000020004" pitchFamily="49" charset="0"/>
                <a:cs typeface="Calibri" panose="020F0502020204030204" pitchFamily="34" charset="0"/>
              </a:rPr>
              <a:t>We realized last time that awkwardness alone maybe didn’t do the best job predicting income, so let’s add in a 2nd predictor variable (let’s say we want to control for levels of depression – we’re totally killing it creating valid constructs) </a:t>
            </a:r>
          </a:p>
          <a:p>
            <a:endParaRPr lang="en-US" sz="24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2400" dirty="0">
                <a:latin typeface="Fira Code" panose="020B0509050000020004" pitchFamily="49" charset="0"/>
                <a:ea typeface="Fira Code" panose="020B0509050000020004" pitchFamily="49" charset="0"/>
              </a:rPr>
              <a:t>parks %&gt;%</a:t>
            </a:r>
          </a:p>
          <a:p>
            <a:r>
              <a:rPr lang="en-US" sz="2400" dirty="0">
                <a:latin typeface="Fira Code" panose="020B0509050000020004" pitchFamily="49" charset="0"/>
                <a:ea typeface="Fira Code" panose="020B0509050000020004" pitchFamily="49" charset="0"/>
              </a:rPr>
              <a:t>  lm(income ~ </a:t>
            </a:r>
            <a:r>
              <a:rPr lang="en-US" sz="2400" dirty="0" err="1">
                <a:latin typeface="Fira Code" panose="020B0509050000020004" pitchFamily="49" charset="0"/>
                <a:ea typeface="Fira Code" panose="020B0509050000020004" pitchFamily="49" charset="0"/>
              </a:rPr>
              <a:t>awkw</a:t>
            </a:r>
            <a:r>
              <a:rPr lang="en-US" sz="2400" dirty="0">
                <a:latin typeface="Fira Code" panose="020B0509050000020004" pitchFamily="49" charset="0"/>
                <a:ea typeface="Fira Code" panose="020B0509050000020004" pitchFamily="49" charset="0"/>
              </a:rPr>
              <a:t> + </a:t>
            </a:r>
            <a:r>
              <a:rPr lang="en-US" sz="2400" dirty="0" err="1">
                <a:latin typeface="Fira Code" panose="020B0509050000020004" pitchFamily="49" charset="0"/>
                <a:ea typeface="Fira Code" panose="020B0509050000020004" pitchFamily="49" charset="0"/>
              </a:rPr>
              <a:t>depr</a:t>
            </a:r>
            <a:r>
              <a:rPr lang="en-US" sz="2400" dirty="0">
                <a:latin typeface="Fira Code" panose="020B0509050000020004" pitchFamily="49" charset="0"/>
                <a:ea typeface="Fira Code" panose="020B0509050000020004" pitchFamily="49" charset="0"/>
              </a:rPr>
              <a:t>,</a:t>
            </a:r>
          </a:p>
          <a:p>
            <a:r>
              <a:rPr lang="en-US" sz="2400" dirty="0">
                <a:latin typeface="Fira Code" panose="020B0509050000020004" pitchFamily="49" charset="0"/>
                <a:ea typeface="Fira Code" panose="020B0509050000020004" pitchFamily="49" charset="0"/>
              </a:rPr>
              <a:t>     data = .)</a:t>
            </a:r>
            <a:endParaRPr lang="en-US" sz="2400" dirty="0">
              <a:solidFill>
                <a:schemeClr val="accent6"/>
              </a:solidFill>
              <a:latin typeface="Fira Code" panose="020B0509050000020004" pitchFamily="49" charset="0"/>
              <a:ea typeface="Fira Code" panose="020B0509050000020004" pitchFamily="49" charset="0"/>
              <a:sym typeface="Wingdings" pitchFamily="2" charset="2"/>
            </a:endParaRPr>
          </a:p>
          <a:p>
            <a:r>
              <a:rPr lang="en-US" sz="2400" dirty="0"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Coefficients:</a:t>
            </a:r>
          </a:p>
          <a:p>
            <a:r>
              <a:rPr lang="en-US" sz="2400" dirty="0"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(Intercept)           </a:t>
            </a:r>
            <a:r>
              <a:rPr lang="en-US" sz="2400" dirty="0" err="1"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awkw</a:t>
            </a:r>
            <a:r>
              <a:rPr lang="en-US" sz="2400" dirty="0"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            </a:t>
            </a:r>
            <a:r>
              <a:rPr lang="en-US" sz="2400" dirty="0" err="1"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depr</a:t>
            </a:r>
            <a:r>
              <a:rPr lang="en-US" sz="2400" dirty="0"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  </a:t>
            </a:r>
          </a:p>
          <a:p>
            <a:r>
              <a:rPr lang="en-US" sz="2400" dirty="0"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     -76.5096         -1.9945         -1.1850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437E0-9284-974E-A51C-71C19ADD33F8}"/>
              </a:ext>
            </a:extLst>
          </p:cNvPr>
          <p:cNvSpPr txBox="1"/>
          <p:nvPr/>
        </p:nvSpPr>
        <p:spPr>
          <a:xfrm>
            <a:off x="5752214" y="3009032"/>
            <a:ext cx="519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6"/>
                </a:solidFill>
              </a:rPr>
              <a:t>Partial</a:t>
            </a:r>
            <a:r>
              <a:rPr lang="en-US" sz="3200" b="1" dirty="0">
                <a:solidFill>
                  <a:schemeClr val="accent6"/>
                </a:solidFill>
              </a:rPr>
              <a:t> regression coefficients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5BC98D-0197-498A-852A-4DEC7C743B7A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8229600" y="3593807"/>
            <a:ext cx="117844" cy="118653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28D666-A6A8-4615-9080-F3891B1182C6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5891514" y="3593807"/>
            <a:ext cx="2455930" cy="131385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E91618-49E4-4DE5-BADA-303306C42603}"/>
              </a:ext>
            </a:extLst>
          </p:cNvPr>
          <p:cNvSpPr txBox="1"/>
          <p:nvPr/>
        </p:nvSpPr>
        <p:spPr>
          <a:xfrm>
            <a:off x="791240" y="5869171"/>
            <a:ext cx="1060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For each one unit increase in a character’s awkwardness, there is an associated $1,994.50 decrease in yearly income, holding level of depression constant</a:t>
            </a:r>
          </a:p>
        </p:txBody>
      </p:sp>
    </p:spTree>
    <p:extLst>
      <p:ext uri="{BB962C8B-B14F-4D97-AF65-F5344CB8AC3E}">
        <p14:creationId xmlns:p14="http://schemas.microsoft.com/office/powerpoint/2010/main" val="350127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Partial Regression Coefficients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437E0-9284-974E-A51C-71C19ADD33F8}"/>
              </a:ext>
            </a:extLst>
          </p:cNvPr>
          <p:cNvSpPr txBox="1"/>
          <p:nvPr/>
        </p:nvSpPr>
        <p:spPr>
          <a:xfrm>
            <a:off x="838200" y="1884218"/>
            <a:ext cx="10785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Two main ways of getting partial regression estimates:</a:t>
            </a:r>
          </a:p>
          <a:p>
            <a:pPr marL="514350" indent="-514350">
              <a:buAutoNum type="arabicPeriod"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Use the </a:t>
            </a:r>
            <a:r>
              <a:rPr lang="en-US" sz="3200" i="1" dirty="0">
                <a:solidFill>
                  <a:schemeClr val="accent1"/>
                </a:solidFill>
              </a:rPr>
              <a:t>residuals</a:t>
            </a:r>
          </a:p>
          <a:p>
            <a:pPr marL="514350" indent="-514350">
              <a:buAutoNum type="arabicPeriod"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Use matrix </a:t>
            </a:r>
            <a:r>
              <a:rPr lang="en-US" sz="3200" i="1" dirty="0">
                <a:solidFill>
                  <a:schemeClr val="accent3"/>
                </a:solidFill>
              </a:rPr>
              <a:t>algebra</a:t>
            </a:r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 (this is what R does behind the scenes)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DEF31-455E-3548-B6DD-97937056FA12}"/>
              </a:ext>
            </a:extLst>
          </p:cNvPr>
          <p:cNvSpPr txBox="1"/>
          <p:nvPr/>
        </p:nvSpPr>
        <p:spPr>
          <a:xfrm>
            <a:off x="2253316" y="3742661"/>
            <a:ext cx="2128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Residuals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1DB91-EBB5-3346-9F07-1C4894BB96BE}"/>
              </a:ext>
            </a:extLst>
          </p:cNvPr>
          <p:cNvSpPr txBox="1"/>
          <p:nvPr/>
        </p:nvSpPr>
        <p:spPr>
          <a:xfrm>
            <a:off x="7914169" y="3742661"/>
            <a:ext cx="1774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Algebra</a:t>
            </a:r>
          </a:p>
        </p:txBody>
      </p:sp>
    </p:spTree>
    <p:extLst>
      <p:ext uri="{BB962C8B-B14F-4D97-AF65-F5344CB8AC3E}">
        <p14:creationId xmlns:p14="http://schemas.microsoft.com/office/powerpoint/2010/main" val="56189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Partial Regression Coefficients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437E0-9284-974E-A51C-71C19ADD33F8}"/>
              </a:ext>
            </a:extLst>
          </p:cNvPr>
          <p:cNvSpPr txBox="1"/>
          <p:nvPr/>
        </p:nvSpPr>
        <p:spPr>
          <a:xfrm>
            <a:off x="838200" y="1884218"/>
            <a:ext cx="10785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Two main ways of getting partial regression estimates:</a:t>
            </a:r>
          </a:p>
          <a:p>
            <a:pPr marL="514350" indent="-514350">
              <a:buAutoNum type="arabicPeriod"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Use the </a:t>
            </a:r>
            <a:r>
              <a:rPr lang="en-US" sz="3200" i="1" dirty="0">
                <a:solidFill>
                  <a:schemeClr val="accent1"/>
                </a:solidFill>
              </a:rPr>
              <a:t>residuals</a:t>
            </a:r>
          </a:p>
          <a:p>
            <a:pPr marL="514350" indent="-514350">
              <a:buAutoNum type="arabicPeriod"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Use matrix </a:t>
            </a:r>
            <a:r>
              <a:rPr lang="en-US" sz="3200" i="1" dirty="0">
                <a:solidFill>
                  <a:schemeClr val="accent3"/>
                </a:solidFill>
              </a:rPr>
              <a:t>algebra</a:t>
            </a:r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 (this is what R does behind the scenes)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DEF31-455E-3548-B6DD-97937056FA12}"/>
              </a:ext>
            </a:extLst>
          </p:cNvPr>
          <p:cNvSpPr txBox="1"/>
          <p:nvPr/>
        </p:nvSpPr>
        <p:spPr>
          <a:xfrm>
            <a:off x="2253316" y="3742661"/>
            <a:ext cx="2128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Residuals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1DB91-EBB5-3346-9F07-1C4894BB96BE}"/>
              </a:ext>
            </a:extLst>
          </p:cNvPr>
          <p:cNvSpPr txBox="1"/>
          <p:nvPr/>
        </p:nvSpPr>
        <p:spPr>
          <a:xfrm>
            <a:off x="7914169" y="3742661"/>
            <a:ext cx="1774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Algebra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D3D352-73B0-D540-AFF8-976CDBED4CBD}"/>
              </a:ext>
            </a:extLst>
          </p:cNvPr>
          <p:cNvSpPr/>
          <p:nvPr/>
        </p:nvSpPr>
        <p:spPr>
          <a:xfrm>
            <a:off x="5284381" y="2498658"/>
            <a:ext cx="5837275" cy="1871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Important!</a:t>
            </a:r>
          </a:p>
          <a:p>
            <a:pPr algn="ctr"/>
            <a:r>
              <a:rPr lang="en-US" sz="3600" dirty="0"/>
              <a:t>What is a residual, again?</a:t>
            </a:r>
          </a:p>
        </p:txBody>
      </p:sp>
    </p:spTree>
    <p:extLst>
      <p:ext uri="{BB962C8B-B14F-4D97-AF65-F5344CB8AC3E}">
        <p14:creationId xmlns:p14="http://schemas.microsoft.com/office/powerpoint/2010/main" val="20530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Partial Regression Coefficients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437E0-9284-974E-A51C-71C19ADD33F8}"/>
              </a:ext>
            </a:extLst>
          </p:cNvPr>
          <p:cNvSpPr txBox="1"/>
          <p:nvPr/>
        </p:nvSpPr>
        <p:spPr>
          <a:xfrm>
            <a:off x="838200" y="1884218"/>
            <a:ext cx="10785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Two main ways of getting partial regression estimates:</a:t>
            </a:r>
          </a:p>
          <a:p>
            <a:pPr marL="514350" indent="-514350">
              <a:buAutoNum type="arabicPeriod"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Use the </a:t>
            </a:r>
            <a:r>
              <a:rPr lang="en-US" sz="3200" i="1" dirty="0">
                <a:solidFill>
                  <a:schemeClr val="accent1"/>
                </a:solidFill>
              </a:rPr>
              <a:t>residuals</a:t>
            </a:r>
          </a:p>
          <a:p>
            <a:pPr marL="514350" indent="-514350">
              <a:buAutoNum type="arabicPeriod"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Use matrix </a:t>
            </a:r>
            <a:r>
              <a:rPr lang="en-US" sz="3200" i="1" dirty="0">
                <a:solidFill>
                  <a:schemeClr val="accent3"/>
                </a:solidFill>
              </a:rPr>
              <a:t>algebra</a:t>
            </a:r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 (this is what R does behind the scenes)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DEF31-455E-3548-B6DD-97937056FA12}"/>
              </a:ext>
            </a:extLst>
          </p:cNvPr>
          <p:cNvSpPr txBox="1"/>
          <p:nvPr/>
        </p:nvSpPr>
        <p:spPr>
          <a:xfrm>
            <a:off x="2253316" y="3742661"/>
            <a:ext cx="2128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Residuals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1DB91-EBB5-3346-9F07-1C4894BB96BE}"/>
              </a:ext>
            </a:extLst>
          </p:cNvPr>
          <p:cNvSpPr txBox="1"/>
          <p:nvPr/>
        </p:nvSpPr>
        <p:spPr>
          <a:xfrm>
            <a:off x="7914169" y="3742661"/>
            <a:ext cx="1774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Algebra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E1D6F-9687-2243-BC0C-46DB6148114A}"/>
              </a:ext>
            </a:extLst>
          </p:cNvPr>
          <p:cNvSpPr txBox="1"/>
          <p:nvPr/>
        </p:nvSpPr>
        <p:spPr>
          <a:xfrm>
            <a:off x="356189" y="4593264"/>
            <a:ext cx="5922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Obtain the residuals of Y ~ covariates (let’s call it 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baseline="-25000" dirty="0" err="1">
                <a:solidFill>
                  <a:schemeClr val="accent1"/>
                </a:solidFill>
              </a:rPr>
              <a:t>r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Obtain the residuals of X ~ covariates (let’s call it 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baseline="-25000" dirty="0" err="1">
                <a:solidFill>
                  <a:schemeClr val="accent1"/>
                </a:solidFill>
              </a:rPr>
              <a:t>r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Run the regression 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baseline="-25000" dirty="0" err="1">
                <a:solidFill>
                  <a:schemeClr val="accent1"/>
                </a:solidFill>
              </a:rPr>
              <a:t>r</a:t>
            </a:r>
            <a:r>
              <a:rPr lang="en-US" sz="2000" baseline="-25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~ 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baseline="-25000" dirty="0" err="1">
                <a:solidFill>
                  <a:schemeClr val="accent1"/>
                </a:solidFill>
              </a:rPr>
              <a:t>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This is the partial regression coefficient of X predicting Y when controlling for covariates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7ADC53-5502-4A4C-AFA3-F0BF941A4BFF}"/>
                  </a:ext>
                </a:extLst>
              </p:cNvPr>
              <p:cNvSpPr txBox="1"/>
              <p:nvPr/>
            </p:nvSpPr>
            <p:spPr>
              <a:xfrm>
                <a:off x="7090545" y="4593264"/>
                <a:ext cx="34506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7ADC53-5502-4A4C-AFA3-F0BF941A4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545" y="4593264"/>
                <a:ext cx="345062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C518481-BFA8-7B4C-AA46-C4F8225D4276}"/>
              </a:ext>
            </a:extLst>
          </p:cNvPr>
          <p:cNvSpPr txBox="1"/>
          <p:nvPr/>
        </p:nvSpPr>
        <p:spPr>
          <a:xfrm>
            <a:off x="7090545" y="5408872"/>
            <a:ext cx="4031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where B is all of the partial regression estimates of the multiple regression model</a:t>
            </a:r>
          </a:p>
        </p:txBody>
      </p:sp>
    </p:spTree>
    <p:extLst>
      <p:ext uri="{BB962C8B-B14F-4D97-AF65-F5344CB8AC3E}">
        <p14:creationId xmlns:p14="http://schemas.microsoft.com/office/powerpoint/2010/main" val="3461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Partial Correlation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437E0-9284-974E-A51C-71C19ADD33F8}"/>
              </a:ext>
            </a:extLst>
          </p:cNvPr>
          <p:cNvSpPr txBox="1"/>
          <p:nvPr/>
        </p:nvSpPr>
        <p:spPr>
          <a:xfrm>
            <a:off x="838200" y="1884218"/>
            <a:ext cx="10785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We can also get a correlation while controlling for covariates, termed “Partial Correlation”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8DD325-21CC-1B41-8958-8E4A7D9B960F}"/>
              </a:ext>
            </a:extLst>
          </p:cNvPr>
          <p:cNvSpPr txBox="1"/>
          <p:nvPr/>
        </p:nvSpPr>
        <p:spPr>
          <a:xfrm>
            <a:off x="838200" y="328009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partial r = -0.66 (controlling for depression)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DA5C4-A775-4E4D-8BE8-51E6F259E687}"/>
              </a:ext>
            </a:extLst>
          </p:cNvPr>
          <p:cNvSpPr txBox="1"/>
          <p:nvPr/>
        </p:nvSpPr>
        <p:spPr>
          <a:xfrm>
            <a:off x="838200" y="4060409"/>
            <a:ext cx="10633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might we interpret this correlation?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Consider what we just learned about partial coefficients</a:t>
            </a:r>
          </a:p>
        </p:txBody>
      </p:sp>
    </p:spTree>
    <p:extLst>
      <p:ext uri="{BB962C8B-B14F-4D97-AF65-F5344CB8AC3E}">
        <p14:creationId xmlns:p14="http://schemas.microsoft.com/office/powerpoint/2010/main" val="357041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Partial Correlation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057B1-6A21-C643-8E8E-F3F76E559650}"/>
              </a:ext>
            </a:extLst>
          </p:cNvPr>
          <p:cNvSpPr txBox="1"/>
          <p:nvPr/>
        </p:nvSpPr>
        <p:spPr>
          <a:xfrm>
            <a:off x="838200" y="1884218"/>
            <a:ext cx="10785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Main way of getting partial correlation estimates: Use the </a:t>
            </a:r>
            <a:r>
              <a:rPr lang="en-US" sz="3200" i="1" dirty="0">
                <a:solidFill>
                  <a:schemeClr val="accent1"/>
                </a:solidFill>
              </a:rPr>
              <a:t>residuals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0BDC6-5CC7-0946-B36B-6D211F79AB62}"/>
              </a:ext>
            </a:extLst>
          </p:cNvPr>
          <p:cNvSpPr txBox="1"/>
          <p:nvPr/>
        </p:nvSpPr>
        <p:spPr>
          <a:xfrm>
            <a:off x="4858697" y="3154966"/>
            <a:ext cx="2403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Residuals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9A50C-DCAC-5746-8894-DBAEF10DDBC0}"/>
              </a:ext>
            </a:extLst>
          </p:cNvPr>
          <p:cNvSpPr txBox="1"/>
          <p:nvPr/>
        </p:nvSpPr>
        <p:spPr>
          <a:xfrm>
            <a:off x="2717022" y="4005569"/>
            <a:ext cx="7139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Obtain the residuals of Y ~ covariates (let’s call it </a:t>
            </a:r>
            <a:r>
              <a:rPr lang="en-US" sz="2400" dirty="0" err="1">
                <a:solidFill>
                  <a:schemeClr val="accent1"/>
                </a:solidFill>
              </a:rPr>
              <a:t>Y</a:t>
            </a:r>
            <a:r>
              <a:rPr lang="en-US" sz="2400" baseline="-25000" dirty="0" err="1">
                <a:solidFill>
                  <a:schemeClr val="accent1"/>
                </a:solidFill>
              </a:rPr>
              <a:t>r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Obtain the residuals of X ~ covariates (let’s call it </a:t>
            </a:r>
            <a:r>
              <a:rPr lang="en-US" sz="2400" dirty="0" err="1">
                <a:solidFill>
                  <a:schemeClr val="accent1"/>
                </a:solidFill>
              </a:rPr>
              <a:t>X</a:t>
            </a:r>
            <a:r>
              <a:rPr lang="en-US" sz="2400" baseline="-25000" dirty="0" err="1">
                <a:solidFill>
                  <a:schemeClr val="accent1"/>
                </a:solidFill>
              </a:rPr>
              <a:t>r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Run the correlation of </a:t>
            </a:r>
            <a:r>
              <a:rPr lang="en-US" sz="2400" dirty="0" err="1">
                <a:solidFill>
                  <a:schemeClr val="accent1"/>
                </a:solidFill>
              </a:rPr>
              <a:t>Y</a:t>
            </a:r>
            <a:r>
              <a:rPr lang="en-US" sz="2400" baseline="-25000" dirty="0" err="1">
                <a:solidFill>
                  <a:schemeClr val="accent1"/>
                </a:solidFill>
              </a:rPr>
              <a:t>r</a:t>
            </a:r>
            <a:r>
              <a:rPr lang="en-US" sz="2400" baseline="-250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 with </a:t>
            </a:r>
            <a:r>
              <a:rPr lang="en-US" sz="2400" dirty="0" err="1">
                <a:solidFill>
                  <a:schemeClr val="accent1"/>
                </a:solidFill>
              </a:rPr>
              <a:t>X</a:t>
            </a:r>
            <a:r>
              <a:rPr lang="en-US" sz="2400" baseline="-25000" dirty="0" err="1">
                <a:solidFill>
                  <a:schemeClr val="accent1"/>
                </a:solidFill>
              </a:rPr>
              <a:t>r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This is the partial correlation of X and Y when controlling for covariates </a:t>
            </a:r>
          </a:p>
        </p:txBody>
      </p:sp>
    </p:spTree>
    <p:extLst>
      <p:ext uri="{BB962C8B-B14F-4D97-AF65-F5344CB8AC3E}">
        <p14:creationId xmlns:p14="http://schemas.microsoft.com/office/powerpoint/2010/main" val="345864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Squared</a:t>
            </a:r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Partial Correlation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DB2CC-92D0-9240-BF3C-DB53A40D4F80}"/>
              </a:ext>
            </a:extLst>
          </p:cNvPr>
          <p:cNvSpPr txBox="1"/>
          <p:nvPr/>
        </p:nvSpPr>
        <p:spPr>
          <a:xfrm>
            <a:off x="838199" y="2105655"/>
            <a:ext cx="919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did we interpret the regular partial correlations?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CDBDF-E16F-3849-9CDC-D59B29271A22}"/>
              </a:ext>
            </a:extLst>
          </p:cNvPr>
          <p:cNvSpPr txBox="1"/>
          <p:nvPr/>
        </p:nvSpPr>
        <p:spPr>
          <a:xfrm>
            <a:off x="1320208" y="3758566"/>
            <a:ext cx="919893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“proportion of the variance in Y explained by X and not explained by the covariates”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50598-22DD-9C4B-AC16-1BF444F1874A}"/>
              </a:ext>
            </a:extLst>
          </p:cNvPr>
          <p:cNvSpPr txBox="1"/>
          <p:nvPr/>
        </p:nvSpPr>
        <p:spPr>
          <a:xfrm>
            <a:off x="1320207" y="4904178"/>
            <a:ext cx="919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Or the unique amount of the variance that X accounts for in Y 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1871C0-6603-4642-A1A9-E5FA84A3CD3D}"/>
              </a:ext>
            </a:extLst>
          </p:cNvPr>
          <p:cNvSpPr/>
          <p:nvPr/>
        </p:nvSpPr>
        <p:spPr>
          <a:xfrm>
            <a:off x="838199" y="3105397"/>
            <a:ext cx="6049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When we </a:t>
            </a:r>
            <a:r>
              <a:rPr lang="en-US" sz="3200" dirty="0">
                <a:solidFill>
                  <a:schemeClr val="accent6"/>
                </a:solidFill>
              </a:rPr>
              <a:t>square</a:t>
            </a:r>
            <a:r>
              <a:rPr lang="en-US" sz="3200" dirty="0"/>
              <a:t> them, we get the: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96DB3-7A39-4149-8683-EF1B511D5027}"/>
              </a:ext>
            </a:extLst>
          </p:cNvPr>
          <p:cNvSpPr txBox="1"/>
          <p:nvPr/>
        </p:nvSpPr>
        <p:spPr>
          <a:xfrm>
            <a:off x="838199" y="6113450"/>
            <a:ext cx="690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*This will have a lot to do with when we talk about R and R</a:t>
            </a:r>
            <a:r>
              <a:rPr lang="en-US" baseline="30000" dirty="0">
                <a:solidFill>
                  <a:schemeClr val="accent3"/>
                </a:solidFill>
              </a:rPr>
              <a:t>2</a:t>
            </a:r>
            <a:r>
              <a:rPr lang="en-US" dirty="0">
                <a:solidFill>
                  <a:schemeClr val="accent3"/>
                </a:solidFill>
              </a:rPr>
              <a:t> in a minute</a:t>
            </a:r>
          </a:p>
        </p:txBody>
      </p:sp>
    </p:spTree>
    <p:extLst>
      <p:ext uri="{BB962C8B-B14F-4D97-AF65-F5344CB8AC3E}">
        <p14:creationId xmlns:p14="http://schemas.microsoft.com/office/powerpoint/2010/main" val="120770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Standardized Coefficients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437E0-9284-974E-A51C-71C19ADD33F8}"/>
              </a:ext>
            </a:extLst>
          </p:cNvPr>
          <p:cNvSpPr txBox="1"/>
          <p:nvPr/>
        </p:nvSpPr>
        <p:spPr>
          <a:xfrm>
            <a:off x="838200" y="1884218"/>
            <a:ext cx="10785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We can also get standardized regression effects while controlling for covariates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8DD325-21CC-1B41-8958-8E4A7D9B960F}"/>
              </a:ext>
            </a:extLst>
          </p:cNvPr>
          <p:cNvSpPr txBox="1"/>
          <p:nvPr/>
        </p:nvSpPr>
        <p:spPr>
          <a:xfrm>
            <a:off x="838200" y="3304153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Coefficients:</a:t>
            </a:r>
          </a:p>
          <a:p>
            <a:r>
              <a:rPr lang="en-US" sz="24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(Intercept)       </a:t>
            </a:r>
            <a:r>
              <a:rPr lang="en-US" sz="2400" dirty="0" err="1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awkw</a:t>
            </a:r>
            <a:r>
              <a:rPr lang="en-US" sz="24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            </a:t>
            </a:r>
            <a:r>
              <a:rPr lang="en-US" sz="2400" dirty="0" err="1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depr</a:t>
            </a:r>
            <a:r>
              <a:rPr lang="en-US" sz="24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  </a:t>
            </a:r>
          </a:p>
          <a:p>
            <a:r>
              <a:rPr lang="en-US" sz="24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 -7.736e-17    -6.421e-01    -2.632e-01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3EE03D-8EEE-CF4A-8DF1-D43D365EF4DB}"/>
                  </a:ext>
                </a:extLst>
              </p:cNvPr>
              <p:cNvSpPr txBox="1"/>
              <p:nvPr/>
            </p:nvSpPr>
            <p:spPr>
              <a:xfrm>
                <a:off x="4235151" y="5187121"/>
                <a:ext cx="3991862" cy="11040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𝑠𝑡𝑎𝑛𝑑𝑎𝑟𝑑𝑖𝑧𝑒𝑑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3EE03D-8EEE-CF4A-8DF1-D43D365EF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51" y="5187121"/>
                <a:ext cx="3991862" cy="1104020"/>
              </a:xfrm>
              <a:prstGeom prst="rect">
                <a:avLst/>
              </a:prstGeom>
              <a:blipFill>
                <a:blip r:embed="rId3"/>
                <a:stretch>
                  <a:fillRect l="-1899" r="-316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207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Standardized Coefficients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437E0-9284-974E-A51C-71C19ADD33F8}"/>
              </a:ext>
            </a:extLst>
          </p:cNvPr>
          <p:cNvSpPr txBox="1"/>
          <p:nvPr/>
        </p:nvSpPr>
        <p:spPr>
          <a:xfrm>
            <a:off x="838200" y="1884218"/>
            <a:ext cx="10785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We can also get standardized regression effects while controlling for covariates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8DD325-21CC-1B41-8958-8E4A7D9B960F}"/>
              </a:ext>
            </a:extLst>
          </p:cNvPr>
          <p:cNvSpPr txBox="1"/>
          <p:nvPr/>
        </p:nvSpPr>
        <p:spPr>
          <a:xfrm>
            <a:off x="838200" y="3280090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Coefficients:</a:t>
            </a:r>
          </a:p>
          <a:p>
            <a:r>
              <a:rPr lang="en-US" sz="24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(Intercept)         </a:t>
            </a:r>
            <a:r>
              <a:rPr lang="en-US" sz="2400" dirty="0" err="1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awkw</a:t>
            </a:r>
            <a:r>
              <a:rPr lang="en-US" sz="24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        </a:t>
            </a:r>
            <a:r>
              <a:rPr lang="en-US" sz="2400" dirty="0" err="1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depr</a:t>
            </a:r>
            <a:r>
              <a:rPr lang="en-US" sz="24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  </a:t>
            </a:r>
          </a:p>
          <a:p>
            <a:r>
              <a:rPr lang="en-US" sz="24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  <a:sym typeface="Wingdings" pitchFamily="2" charset="2"/>
              </a:rPr>
              <a:t> &lt; -.000001         -.642         -.263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DA5C4-A775-4E4D-8BE8-51E6F259E687}"/>
              </a:ext>
            </a:extLst>
          </p:cNvPr>
          <p:cNvSpPr txBox="1"/>
          <p:nvPr/>
        </p:nvSpPr>
        <p:spPr>
          <a:xfrm>
            <a:off x="838200" y="4806484"/>
            <a:ext cx="10633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</a:t>
            </a:r>
            <a:r>
              <a:rPr lang="en-US" sz="3200" dirty="0">
                <a:solidFill>
                  <a:schemeClr val="accent3"/>
                </a:solidFill>
              </a:rPr>
              <a:t>important considerations: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</a:t>
            </a:r>
            <a:r>
              <a:rPr lang="en-US" sz="2800" dirty="0">
                <a:solidFill>
                  <a:schemeClr val="accent3"/>
                </a:solidFill>
              </a:rPr>
              <a:t>units</a:t>
            </a:r>
            <a:r>
              <a:rPr lang="en-US" sz="2800" dirty="0"/>
              <a:t> would these be 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Are they similar to the partial correlations?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71C2A2-950B-B749-B778-41CA4F24D4FB}"/>
                  </a:ext>
                </a:extLst>
              </p:cNvPr>
              <p:cNvSpPr txBox="1"/>
              <p:nvPr/>
            </p:nvSpPr>
            <p:spPr>
              <a:xfrm>
                <a:off x="7989004" y="4977749"/>
                <a:ext cx="3991862" cy="11040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𝑠𝑡𝑎𝑛𝑑𝑎𝑟𝑑𝑖𝑧𝑒𝑑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71C2A2-950B-B749-B778-41CA4F24D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004" y="4977749"/>
                <a:ext cx="3991862" cy="1104020"/>
              </a:xfrm>
              <a:prstGeom prst="rect">
                <a:avLst/>
              </a:prstGeom>
              <a:blipFill>
                <a:blip r:embed="rId3"/>
                <a:stretch>
                  <a:fillRect l="-1905" r="-635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75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en-US" sz="54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Regression?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D4706-9392-6F4B-9590-74C207BE6E7A}"/>
              </a:ext>
            </a:extLst>
          </p:cNvPr>
          <p:cNvSpPr txBox="1"/>
          <p:nvPr/>
        </p:nvSpPr>
        <p:spPr>
          <a:xfrm>
            <a:off x="838200" y="1971304"/>
            <a:ext cx="64770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2+ predictors in the same model</a:t>
            </a:r>
          </a:p>
          <a:p>
            <a:endParaRPr lang="en-US" sz="1400" dirty="0"/>
          </a:p>
          <a:p>
            <a:r>
              <a:rPr lang="en-US" sz="3200" dirty="0"/>
              <a:t>Allows us to “control for” the effects of other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Causal relationships </a:t>
            </a:r>
            <a:r>
              <a:rPr lang="en-US" sz="2800" dirty="0">
                <a:solidFill>
                  <a:schemeClr val="accent1"/>
                </a:solidFill>
              </a:rPr>
              <a:t>without experiment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Can also clarify weird results (e.g., Simpson’s Paradox)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hlinkClick r:id="rId3"/>
              </a:rPr>
              <a:t>https://youtu.be/ebEkn-BiW5k</a:t>
            </a:r>
            <a:endParaRPr lang="en-US" sz="28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1"/>
              </a:solidFill>
            </a:endParaRPr>
          </a:p>
          <a:p>
            <a:r>
              <a:rPr lang="en-US" sz="3200" dirty="0"/>
              <a:t>Can look at nonlinear relationships too (later in the class)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9E1C8-C54F-FC46-85D8-1E5AE286B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72" r="11078"/>
          <a:stretch/>
        </p:blipFill>
        <p:spPr>
          <a:xfrm>
            <a:off x="7424708" y="1690688"/>
            <a:ext cx="4581025" cy="43355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46247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</a:t>
            </a:r>
            <a:r>
              <a:rPr lang="en-US" sz="5400" b="1" baseline="30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5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FECF6D-B90A-144D-90C3-433F314007FB}"/>
              </a:ext>
            </a:extLst>
          </p:cNvPr>
          <p:cNvGrpSpPr/>
          <p:nvPr/>
        </p:nvGrpSpPr>
        <p:grpSpPr>
          <a:xfrm>
            <a:off x="3984661" y="1406321"/>
            <a:ext cx="8135273" cy="3267244"/>
            <a:chOff x="3984661" y="1406321"/>
            <a:chExt cx="8135273" cy="3267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C56918-E27D-4C40-94AE-3B36F54E21AA}"/>
                </a:ext>
              </a:extLst>
            </p:cNvPr>
            <p:cNvSpPr txBox="1"/>
            <p:nvPr/>
          </p:nvSpPr>
          <p:spPr>
            <a:xfrm>
              <a:off x="5896899" y="1718910"/>
              <a:ext cx="4058759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Proportion of Variance Accounted For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0710A1E-9190-7F4E-BF12-5B612D677D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84661" y="1406321"/>
              <a:ext cx="1645577" cy="6536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7E082DD-7747-B344-88F2-D5E0509164BE}"/>
                    </a:ext>
                  </a:extLst>
                </p:cNvPr>
                <p:cNvSpPr txBox="1"/>
                <p:nvPr/>
              </p:nvSpPr>
              <p:spPr>
                <a:xfrm>
                  <a:off x="5896899" y="2796128"/>
                  <a:ext cx="6223035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i="1" dirty="0"/>
                    <a:t>The proportion of the variance in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i="1" dirty="0"/>
                    <a:t>that can be explained by the predictors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7E082DD-7747-B344-88F2-D5E0509164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6899" y="2796128"/>
                  <a:ext cx="6223035" cy="954107"/>
                </a:xfrm>
                <a:prstGeom prst="rect">
                  <a:avLst/>
                </a:prstGeom>
                <a:blipFill>
                  <a:blip r:embed="rId3"/>
                  <a:stretch>
                    <a:fillRect l="-1833" t="-5263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F47F68-C71E-1242-AB36-2FFCC071B98D}"/>
                </a:ext>
              </a:extLst>
            </p:cNvPr>
            <p:cNvSpPr txBox="1"/>
            <p:nvPr/>
          </p:nvSpPr>
          <p:spPr>
            <a:xfrm>
              <a:off x="8640567" y="3750235"/>
              <a:ext cx="28183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e.g., variance accounted for,</a:t>
              </a:r>
            </a:p>
            <a:p>
              <a:r>
                <a:rPr lang="en-US" dirty="0"/>
                <a:t>variance attributable to,</a:t>
              </a:r>
            </a:p>
            <a:p>
              <a:r>
                <a:rPr lang="en-US" dirty="0"/>
                <a:t>variance explained by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DEDEFC-2B48-5E4E-88DE-6EB390E3FE96}"/>
              </a:ext>
            </a:extLst>
          </p:cNvPr>
          <p:cNvGrpSpPr/>
          <p:nvPr/>
        </p:nvGrpSpPr>
        <p:grpSpPr>
          <a:xfrm>
            <a:off x="720436" y="1397286"/>
            <a:ext cx="6223035" cy="4322087"/>
            <a:chOff x="720436" y="1397286"/>
            <a:chExt cx="6223035" cy="43220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A92D35-4995-A148-8B15-D7BB37B5397B}"/>
                </a:ext>
              </a:extLst>
            </p:cNvPr>
            <p:cNvSpPr txBox="1"/>
            <p:nvPr/>
          </p:nvSpPr>
          <p:spPr>
            <a:xfrm>
              <a:off x="720436" y="3307174"/>
              <a:ext cx="2330989" cy="10772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/>
                  </a:solidFill>
                </a:rPr>
                <a:t>Multiple Correlation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167C6F-99B9-054C-88EB-E65ECA4BAB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66464" y="1397286"/>
              <a:ext cx="143837" cy="178581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30956ED-739B-7042-9BE7-BEAFBE70C306}"/>
                    </a:ext>
                  </a:extLst>
                </p:cNvPr>
                <p:cNvSpPr txBox="1"/>
                <p:nvPr/>
              </p:nvSpPr>
              <p:spPr>
                <a:xfrm>
                  <a:off x="720436" y="4384392"/>
                  <a:ext cx="6223035" cy="965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i="1" dirty="0">
                      <a:solidFill>
                        <a:schemeClr val="accent6"/>
                      </a:solidFill>
                    </a:rPr>
                    <a:t>The correlation between the predicted values (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a14:m>
                  <a:r>
                    <a:rPr lang="en-US" sz="2800" i="1" dirty="0">
                      <a:solidFill>
                        <a:schemeClr val="accent6"/>
                      </a:solidFill>
                    </a:rPr>
                    <a:t>) and the observed values (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sz="2800" i="1" dirty="0">
                      <a:solidFill>
                        <a:schemeClr val="accent6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30956ED-739B-7042-9BE7-BEAFBE70C3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436" y="4384392"/>
                  <a:ext cx="6223035" cy="965649"/>
                </a:xfrm>
                <a:prstGeom prst="rect">
                  <a:avLst/>
                </a:prstGeom>
                <a:blipFill>
                  <a:blip r:embed="rId4"/>
                  <a:stretch>
                    <a:fillRect l="-2037" t="-5195" b="-155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625F84-59AB-BF4C-BD1F-5684D750715B}"/>
                </a:ext>
              </a:extLst>
            </p:cNvPr>
            <p:cNvSpPr txBox="1"/>
            <p:nvPr/>
          </p:nvSpPr>
          <p:spPr>
            <a:xfrm>
              <a:off x="720436" y="5350041"/>
              <a:ext cx="3906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Why would this be interesting to know?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8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5400" b="1" baseline="30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Friends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2EE30A-FC9A-9A4F-B2E8-DDFE5077494B}"/>
              </a:ext>
            </a:extLst>
          </p:cNvPr>
          <p:cNvSpPr/>
          <p:nvPr/>
        </p:nvSpPr>
        <p:spPr>
          <a:xfrm>
            <a:off x="2956956" y="1441306"/>
            <a:ext cx="3847606" cy="384760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E4FD4D-7483-374F-B2E8-DEDC1DB970E9}"/>
              </a:ext>
            </a:extLst>
          </p:cNvPr>
          <p:cNvSpPr/>
          <p:nvPr/>
        </p:nvSpPr>
        <p:spPr>
          <a:xfrm>
            <a:off x="4997533" y="1441305"/>
            <a:ext cx="3847606" cy="3847605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E4209B-D3B1-614B-959A-A65896A7A621}"/>
              </a:ext>
            </a:extLst>
          </p:cNvPr>
          <p:cNvSpPr/>
          <p:nvPr/>
        </p:nvSpPr>
        <p:spPr>
          <a:xfrm>
            <a:off x="3977245" y="2761013"/>
            <a:ext cx="3847606" cy="384760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582D8-6963-D64F-A038-FA25AF1455D6}"/>
              </a:ext>
            </a:extLst>
          </p:cNvPr>
          <p:cNvSpPr txBox="1"/>
          <p:nvPr/>
        </p:nvSpPr>
        <p:spPr>
          <a:xfrm>
            <a:off x="4561367" y="4391247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BFC6C-C5C0-0946-8279-39D6713183E5}"/>
              </a:ext>
            </a:extLst>
          </p:cNvPr>
          <p:cNvSpPr txBox="1"/>
          <p:nvPr/>
        </p:nvSpPr>
        <p:spPr>
          <a:xfrm>
            <a:off x="5669254" y="3503995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614EE-2F2E-8348-AD77-1B801B3ADA59}"/>
              </a:ext>
            </a:extLst>
          </p:cNvPr>
          <p:cNvSpPr txBox="1"/>
          <p:nvPr/>
        </p:nvSpPr>
        <p:spPr>
          <a:xfrm>
            <a:off x="6889898" y="4391247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EC08F-09F9-CF4C-BDB5-8A7A65FCE994}"/>
              </a:ext>
            </a:extLst>
          </p:cNvPr>
          <p:cNvSpPr txBox="1"/>
          <p:nvPr/>
        </p:nvSpPr>
        <p:spPr>
          <a:xfrm>
            <a:off x="8463516" y="5826417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BF8BAF-AB96-5547-A4C1-27F07276EA11}"/>
              </a:ext>
            </a:extLst>
          </p:cNvPr>
          <p:cNvCxnSpPr/>
          <p:nvPr/>
        </p:nvCxnSpPr>
        <p:spPr>
          <a:xfrm flipH="1" flipV="1">
            <a:off x="7644809" y="5826642"/>
            <a:ext cx="818707" cy="35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03C28F-2180-9246-AEC6-8C2095747B92}"/>
              </a:ext>
            </a:extLst>
          </p:cNvPr>
          <p:cNvSpPr txBox="1"/>
          <p:nvPr/>
        </p:nvSpPr>
        <p:spPr>
          <a:xfrm>
            <a:off x="9749182" y="4211881"/>
            <a:ext cx="6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X</a:t>
            </a:r>
            <a:r>
              <a:rPr lang="en-US" sz="4000" baseline="-25000" dirty="0">
                <a:solidFill>
                  <a:schemeClr val="accent3"/>
                </a:solidFill>
              </a:rPr>
              <a:t>2</a:t>
            </a:r>
            <a:endParaRPr lang="en-US" sz="4000" dirty="0">
              <a:solidFill>
                <a:schemeClr val="accent3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A3B25C-5B60-8C4D-B42E-5E1634A8E976}"/>
              </a:ext>
            </a:extLst>
          </p:cNvPr>
          <p:cNvCxnSpPr/>
          <p:nvPr/>
        </p:nvCxnSpPr>
        <p:spPr>
          <a:xfrm flipH="1" flipV="1">
            <a:off x="8930475" y="4212106"/>
            <a:ext cx="818707" cy="35378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86984E-5F65-C64F-B220-02469275F2A2}"/>
              </a:ext>
            </a:extLst>
          </p:cNvPr>
          <p:cNvSpPr txBox="1"/>
          <p:nvPr/>
        </p:nvSpPr>
        <p:spPr>
          <a:xfrm>
            <a:off x="1486148" y="4037304"/>
            <a:ext cx="6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</a:rPr>
              <a:t>X</a:t>
            </a:r>
            <a:r>
              <a:rPr lang="en-US" sz="4000" baseline="-25000" dirty="0">
                <a:solidFill>
                  <a:schemeClr val="accent6"/>
                </a:solidFill>
              </a:rPr>
              <a:t>1</a:t>
            </a:r>
            <a:endParaRPr lang="en-US" sz="4000" dirty="0">
              <a:solidFill>
                <a:schemeClr val="accent6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67A8CB-D2CB-9E42-93C2-AE71168FE9C4}"/>
              </a:ext>
            </a:extLst>
          </p:cNvPr>
          <p:cNvCxnSpPr>
            <a:cxnSpLocks/>
          </p:cNvCxnSpPr>
          <p:nvPr/>
        </p:nvCxnSpPr>
        <p:spPr>
          <a:xfrm flipV="1">
            <a:off x="2095582" y="3857938"/>
            <a:ext cx="776038" cy="35378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B599892-2D5A-C94E-8F24-2205B1ADB110}"/>
              </a:ext>
            </a:extLst>
          </p:cNvPr>
          <p:cNvSpPr txBox="1"/>
          <p:nvPr/>
        </p:nvSpPr>
        <p:spPr>
          <a:xfrm>
            <a:off x="8923318" y="1544462"/>
            <a:ext cx="261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circle represents the variables’ variance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BB3F25-7633-FD4C-A955-744CB39B1F5B}"/>
              </a:ext>
            </a:extLst>
          </p:cNvPr>
          <p:cNvSpPr txBox="1"/>
          <p:nvPr/>
        </p:nvSpPr>
        <p:spPr>
          <a:xfrm>
            <a:off x="5669254" y="5561858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63503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B2EE30A-FC9A-9A4F-B2E8-DDFE5077494B}"/>
              </a:ext>
            </a:extLst>
          </p:cNvPr>
          <p:cNvSpPr/>
          <p:nvPr/>
        </p:nvSpPr>
        <p:spPr>
          <a:xfrm>
            <a:off x="1645514" y="1501464"/>
            <a:ext cx="3847606" cy="384760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E4FD4D-7483-374F-B2E8-DEDC1DB970E9}"/>
              </a:ext>
            </a:extLst>
          </p:cNvPr>
          <p:cNvSpPr/>
          <p:nvPr/>
        </p:nvSpPr>
        <p:spPr>
          <a:xfrm>
            <a:off x="3686091" y="1501463"/>
            <a:ext cx="3847606" cy="3847605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E4209B-D3B1-614B-959A-A65896A7A621}"/>
              </a:ext>
            </a:extLst>
          </p:cNvPr>
          <p:cNvSpPr/>
          <p:nvPr/>
        </p:nvSpPr>
        <p:spPr>
          <a:xfrm>
            <a:off x="2665803" y="2821171"/>
            <a:ext cx="3847606" cy="384760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582D8-6963-D64F-A038-FA25AF1455D6}"/>
              </a:ext>
            </a:extLst>
          </p:cNvPr>
          <p:cNvSpPr txBox="1"/>
          <p:nvPr/>
        </p:nvSpPr>
        <p:spPr>
          <a:xfrm>
            <a:off x="3249925" y="4451405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BFC6C-C5C0-0946-8279-39D6713183E5}"/>
              </a:ext>
            </a:extLst>
          </p:cNvPr>
          <p:cNvSpPr txBox="1"/>
          <p:nvPr/>
        </p:nvSpPr>
        <p:spPr>
          <a:xfrm>
            <a:off x="4357812" y="3564153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614EE-2F2E-8348-AD77-1B801B3ADA59}"/>
              </a:ext>
            </a:extLst>
          </p:cNvPr>
          <p:cNvSpPr txBox="1"/>
          <p:nvPr/>
        </p:nvSpPr>
        <p:spPr>
          <a:xfrm>
            <a:off x="5578456" y="4451405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EC08F-09F9-CF4C-BDB5-8A7A65FCE994}"/>
              </a:ext>
            </a:extLst>
          </p:cNvPr>
          <p:cNvSpPr txBox="1"/>
          <p:nvPr/>
        </p:nvSpPr>
        <p:spPr>
          <a:xfrm>
            <a:off x="7152074" y="5886575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BF8BAF-AB96-5547-A4C1-27F07276EA11}"/>
              </a:ext>
            </a:extLst>
          </p:cNvPr>
          <p:cNvCxnSpPr/>
          <p:nvPr/>
        </p:nvCxnSpPr>
        <p:spPr>
          <a:xfrm flipH="1" flipV="1">
            <a:off x="6333367" y="5886800"/>
            <a:ext cx="818707" cy="35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03C28F-2180-9246-AEC6-8C2095747B92}"/>
              </a:ext>
            </a:extLst>
          </p:cNvPr>
          <p:cNvSpPr txBox="1"/>
          <p:nvPr/>
        </p:nvSpPr>
        <p:spPr>
          <a:xfrm>
            <a:off x="8437740" y="4272039"/>
            <a:ext cx="6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X</a:t>
            </a:r>
            <a:r>
              <a:rPr lang="en-US" sz="4000" baseline="-25000" dirty="0">
                <a:solidFill>
                  <a:schemeClr val="accent3"/>
                </a:solidFill>
              </a:rPr>
              <a:t>2</a:t>
            </a:r>
            <a:endParaRPr lang="en-US" sz="4000" dirty="0">
              <a:solidFill>
                <a:schemeClr val="accent3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A3B25C-5B60-8C4D-B42E-5E1634A8E976}"/>
              </a:ext>
            </a:extLst>
          </p:cNvPr>
          <p:cNvCxnSpPr/>
          <p:nvPr/>
        </p:nvCxnSpPr>
        <p:spPr>
          <a:xfrm flipH="1" flipV="1">
            <a:off x="7619033" y="4272264"/>
            <a:ext cx="818707" cy="35378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86984E-5F65-C64F-B220-02469275F2A2}"/>
              </a:ext>
            </a:extLst>
          </p:cNvPr>
          <p:cNvSpPr txBox="1"/>
          <p:nvPr/>
        </p:nvSpPr>
        <p:spPr>
          <a:xfrm>
            <a:off x="174706" y="4097462"/>
            <a:ext cx="6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</a:rPr>
              <a:t>X</a:t>
            </a:r>
            <a:r>
              <a:rPr lang="en-US" sz="4000" baseline="-25000" dirty="0">
                <a:solidFill>
                  <a:schemeClr val="accent6"/>
                </a:solidFill>
              </a:rPr>
              <a:t>1</a:t>
            </a:r>
            <a:endParaRPr lang="en-US" sz="4000" dirty="0">
              <a:solidFill>
                <a:schemeClr val="accent6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67A8CB-D2CB-9E42-93C2-AE71168FE9C4}"/>
              </a:ext>
            </a:extLst>
          </p:cNvPr>
          <p:cNvCxnSpPr>
            <a:cxnSpLocks/>
          </p:cNvCxnSpPr>
          <p:nvPr/>
        </p:nvCxnSpPr>
        <p:spPr>
          <a:xfrm flipV="1">
            <a:off x="784140" y="3918096"/>
            <a:ext cx="776038" cy="35378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AB533-514B-F345-8629-554890189431}"/>
                  </a:ext>
                </a:extLst>
              </p:cNvPr>
              <p:cNvSpPr txBox="1"/>
              <p:nvPr/>
            </p:nvSpPr>
            <p:spPr>
              <a:xfrm>
                <a:off x="7768008" y="1746902"/>
                <a:ext cx="4241995" cy="702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AB533-514B-F345-8629-554890189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08" y="1746902"/>
                <a:ext cx="4241995" cy="702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C3361F-51BC-E145-9B98-6374D7056CB2}"/>
                  </a:ext>
                </a:extLst>
              </p:cNvPr>
              <p:cNvSpPr txBox="1"/>
              <p:nvPr/>
            </p:nvSpPr>
            <p:spPr>
              <a:xfrm>
                <a:off x="9361300" y="2814921"/>
                <a:ext cx="2516202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C3361F-51BC-E145-9B98-6374D7056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300" y="2814921"/>
                <a:ext cx="2516202" cy="933397"/>
              </a:xfrm>
              <a:prstGeom prst="rect">
                <a:avLst/>
              </a:prstGeom>
              <a:blipFill>
                <a:blip r:embed="rId4"/>
                <a:stretch>
                  <a:fillRect l="-3015" t="-1351" r="-2513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881B623-E9A1-4646-AA8F-3AC8F58C027B}"/>
              </a:ext>
            </a:extLst>
          </p:cNvPr>
          <p:cNvSpPr txBox="1"/>
          <p:nvPr/>
        </p:nvSpPr>
        <p:spPr>
          <a:xfrm>
            <a:off x="4348995" y="5694457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1E2704-1898-BA4E-947F-97EE907C8B28}"/>
                  </a:ext>
                </a:extLst>
              </p:cNvPr>
              <p:cNvSpPr txBox="1"/>
              <p:nvPr/>
            </p:nvSpPr>
            <p:spPr>
              <a:xfrm>
                <a:off x="9341783" y="4082297"/>
                <a:ext cx="2515753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1E2704-1898-BA4E-947F-97EE907C8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783" y="4082297"/>
                <a:ext cx="2515753" cy="933397"/>
              </a:xfrm>
              <a:prstGeom prst="rect">
                <a:avLst/>
              </a:prstGeom>
              <a:blipFill>
                <a:blip r:embed="rId5"/>
                <a:stretch>
                  <a:fillRect l="-3518" r="-251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32BF223A-37D4-094A-BFAE-B36451D2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5400" b="1" baseline="30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Friends</a:t>
            </a:r>
          </a:p>
        </p:txBody>
      </p:sp>
    </p:spTree>
    <p:extLst>
      <p:ext uri="{BB962C8B-B14F-4D97-AF65-F5344CB8AC3E}">
        <p14:creationId xmlns:p14="http://schemas.microsoft.com/office/powerpoint/2010/main" val="3677314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important things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437E0-9284-974E-A51C-71C19ADD33F8}"/>
              </a:ext>
            </a:extLst>
          </p:cNvPr>
          <p:cNvSpPr txBox="1"/>
          <p:nvPr/>
        </p:nvSpPr>
        <p:spPr>
          <a:xfrm>
            <a:off x="838200" y="1884218"/>
            <a:ext cx="107857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we should control for something but we don’t have that variable measured </a:t>
            </a:r>
            <a:r>
              <a:rPr lang="en-US" sz="3200" dirty="0">
                <a:sym typeface="Wingdings" panose="05000000000000000000" pitchFamily="2" charset="2"/>
              </a:rPr>
              <a:t> can lead to </a:t>
            </a:r>
            <a:r>
              <a:rPr lang="en-US" sz="3200" b="1" dirty="0">
                <a:sym typeface="Wingdings" panose="05000000000000000000" pitchFamily="2" charset="2"/>
              </a:rPr>
              <a:t>Omitted Variable Bias</a:t>
            </a:r>
            <a:endParaRPr lang="en-US" sz="3200" b="1" dirty="0"/>
          </a:p>
          <a:p>
            <a:endParaRPr lang="en-US" sz="12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i="1" dirty="0">
                <a:solidFill>
                  <a:schemeClr val="accent3"/>
                </a:solidFill>
              </a:rPr>
              <a:t>Covariates: </a:t>
            </a:r>
            <a:r>
              <a:rPr lang="en-US" sz="3200" i="1" dirty="0">
                <a:solidFill>
                  <a:schemeClr val="accent1"/>
                </a:solidFill>
              </a:rPr>
              <a:t>Can we predict the overall way that this affects our estimate (e.g., b</a:t>
            </a:r>
            <a:r>
              <a:rPr lang="en-US" sz="3200" i="1" baseline="-25000" dirty="0">
                <a:solidFill>
                  <a:schemeClr val="accent1"/>
                </a:solidFill>
              </a:rPr>
              <a:t>1</a:t>
            </a:r>
            <a:r>
              <a:rPr lang="en-US" sz="3200" i="1" dirty="0">
                <a:solidFill>
                  <a:schemeClr val="accent1"/>
                </a:solidFill>
              </a:rPr>
              <a:t>)?</a:t>
            </a:r>
            <a:endParaRPr lang="en-US" sz="12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It is based on the correlations between the covariate and X and the covariate and Y</a:t>
            </a:r>
            <a:endParaRPr lang="en-US" sz="5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B666B1F-92AB-1F43-BB75-ED6E89F0BF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3778629"/>
                  </p:ext>
                </p:extLst>
              </p:nvPr>
            </p:nvGraphicFramePr>
            <p:xfrm>
              <a:off x="744682" y="4843219"/>
              <a:ext cx="10785765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95255">
                      <a:extLst>
                        <a:ext uri="{9D8B030D-6E8A-4147-A177-3AD203B41FA5}">
                          <a16:colId xmlns:a16="http://schemas.microsoft.com/office/drawing/2014/main" val="2872491047"/>
                        </a:ext>
                      </a:extLst>
                    </a:gridCol>
                    <a:gridCol w="3595255">
                      <a:extLst>
                        <a:ext uri="{9D8B030D-6E8A-4147-A177-3AD203B41FA5}">
                          <a16:colId xmlns:a16="http://schemas.microsoft.com/office/drawing/2014/main" val="1117767241"/>
                        </a:ext>
                      </a:extLst>
                    </a:gridCol>
                    <a:gridCol w="3595255">
                      <a:extLst>
                        <a:ext uri="{9D8B030D-6E8A-4147-A177-3AD203B41FA5}">
                          <a16:colId xmlns:a16="http://schemas.microsoft.com/office/drawing/2014/main" val="36312964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𝑪𝒐𝒓𝒓</m:t>
                                </m:r>
                                <m:d>
                                  <m:d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𝑪𝒐𝒓𝒓</m:t>
                                </m:r>
                                <m:d>
                                  <m:d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7160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&gt; 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</a:rPr>
                            <a:t> is overestimated</a:t>
                          </a:r>
                          <a:endParaRPr lang="en-US" sz="3200" dirty="0">
                            <a:solidFill>
                              <a:schemeClr val="tx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</a:rPr>
                            <a:t> is underestimated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81495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&lt; 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</a:rPr>
                            <a:t> is underestimated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</a:rPr>
                            <a:t> is overestimated</a:t>
                          </a:r>
                          <a:endParaRPr lang="en-US" sz="3200" dirty="0">
                            <a:solidFill>
                              <a:schemeClr val="tx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6291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B666B1F-92AB-1F43-BB75-ED6E89F0BF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3778629"/>
                  </p:ext>
                </p:extLst>
              </p:nvPr>
            </p:nvGraphicFramePr>
            <p:xfrm>
              <a:off x="744682" y="4843219"/>
              <a:ext cx="10785765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95255">
                      <a:extLst>
                        <a:ext uri="{9D8B030D-6E8A-4147-A177-3AD203B41FA5}">
                          <a16:colId xmlns:a16="http://schemas.microsoft.com/office/drawing/2014/main" val="2872491047"/>
                        </a:ext>
                      </a:extLst>
                    </a:gridCol>
                    <a:gridCol w="3595255">
                      <a:extLst>
                        <a:ext uri="{9D8B030D-6E8A-4147-A177-3AD203B41FA5}">
                          <a16:colId xmlns:a16="http://schemas.microsoft.com/office/drawing/2014/main" val="1117767241"/>
                        </a:ext>
                      </a:extLst>
                    </a:gridCol>
                    <a:gridCol w="3595255">
                      <a:extLst>
                        <a:ext uri="{9D8B030D-6E8A-4147-A177-3AD203B41FA5}">
                          <a16:colId xmlns:a16="http://schemas.microsoft.com/office/drawing/2014/main" val="363129646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169" t="-1053" r="-100678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0169" t="-1053" r="-678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716058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9" t="-100000" r="-200678" b="-117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69" t="-100000" r="-100678" b="-117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0169" t="-100000" r="-678" b="-1177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814955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202105" r="-200678" b="-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169" t="-202105" r="-100678" b="-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169" t="-202105" r="-678" b="-1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962919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9B4D3F3-82D7-C54C-A5E2-3C8E3DA7957F}"/>
              </a:ext>
            </a:extLst>
          </p:cNvPr>
          <p:cNvCxnSpPr/>
          <p:nvPr/>
        </p:nvCxnSpPr>
        <p:spPr>
          <a:xfrm>
            <a:off x="2119745" y="4500319"/>
            <a:ext cx="166255" cy="26910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208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F541-E608-46D6-BFA0-1A4FDB40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Omitted Variable Bias via Venn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7E095-56FC-4914-BEAD-9D663A89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say we want to predict test scores (</a:t>
            </a:r>
            <a:r>
              <a:rPr lang="en-US" dirty="0">
                <a:solidFill>
                  <a:schemeClr val="accent3"/>
                </a:solidFill>
              </a:rPr>
              <a:t>Y</a:t>
            </a:r>
            <a:r>
              <a:rPr lang="en-US" dirty="0"/>
              <a:t>) from level of attentiveness in class (X1) and number of hours studied (</a:t>
            </a:r>
            <a:r>
              <a:rPr lang="en-US" dirty="0">
                <a:solidFill>
                  <a:schemeClr val="accent6"/>
                </a:solidFill>
              </a:rPr>
              <a:t>X2</a:t>
            </a:r>
            <a:r>
              <a:rPr lang="en-US" dirty="0"/>
              <a:t>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EBBA11-79D7-4862-9EFA-D0FED14FAA61}"/>
              </a:ext>
            </a:extLst>
          </p:cNvPr>
          <p:cNvSpPr/>
          <p:nvPr/>
        </p:nvSpPr>
        <p:spPr>
          <a:xfrm>
            <a:off x="4111256" y="2865659"/>
            <a:ext cx="2381693" cy="23248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7B0888-C650-4DE1-91CB-963A9009B751}"/>
              </a:ext>
            </a:extLst>
          </p:cNvPr>
          <p:cNvSpPr/>
          <p:nvPr/>
        </p:nvSpPr>
        <p:spPr>
          <a:xfrm>
            <a:off x="5699051" y="2853162"/>
            <a:ext cx="2381693" cy="2324894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14958E-835F-4BBD-AEE3-B14EFAA0CD2D}"/>
              </a:ext>
            </a:extLst>
          </p:cNvPr>
          <p:cNvSpPr/>
          <p:nvPr/>
        </p:nvSpPr>
        <p:spPr>
          <a:xfrm>
            <a:off x="4905153" y="4169827"/>
            <a:ext cx="2381693" cy="2324894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227CE-0A97-421A-BFB6-6E69BB38EFDF}"/>
              </a:ext>
            </a:extLst>
          </p:cNvPr>
          <p:cNvSpPr txBox="1"/>
          <p:nvPr/>
        </p:nvSpPr>
        <p:spPr>
          <a:xfrm>
            <a:off x="5397365" y="46303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00BA5-B851-4DF5-B226-9E2325551746}"/>
              </a:ext>
            </a:extLst>
          </p:cNvPr>
          <p:cNvSpPr txBox="1"/>
          <p:nvPr/>
        </p:nvSpPr>
        <p:spPr>
          <a:xfrm>
            <a:off x="4905153" y="3657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46FEB-5A0D-425D-9015-C8424DB6FD7A}"/>
              </a:ext>
            </a:extLst>
          </p:cNvPr>
          <p:cNvSpPr txBox="1"/>
          <p:nvPr/>
        </p:nvSpPr>
        <p:spPr>
          <a:xfrm>
            <a:off x="6907769" y="3657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X2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B53A5-FBE7-4387-B8B4-500AE27A98A4}"/>
              </a:ext>
            </a:extLst>
          </p:cNvPr>
          <p:cNvSpPr txBox="1"/>
          <p:nvPr/>
        </p:nvSpPr>
        <p:spPr>
          <a:xfrm>
            <a:off x="6003633" y="544537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FC186C-526A-45EA-B3BA-932E807C34D0}"/>
              </a:ext>
            </a:extLst>
          </p:cNvPr>
          <p:cNvSpPr txBox="1"/>
          <p:nvPr/>
        </p:nvSpPr>
        <p:spPr>
          <a:xfrm>
            <a:off x="5962241" y="43408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814A06-6BF1-402A-95AA-F65EAF95CF30}"/>
              </a:ext>
            </a:extLst>
          </p:cNvPr>
          <p:cNvSpPr txBox="1"/>
          <p:nvPr/>
        </p:nvSpPr>
        <p:spPr>
          <a:xfrm>
            <a:off x="6527117" y="46303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6F5EA-3FC5-4859-B67C-5D7D2761ED56}"/>
              </a:ext>
            </a:extLst>
          </p:cNvPr>
          <p:cNvSpPr txBox="1"/>
          <p:nvPr/>
        </p:nvSpPr>
        <p:spPr>
          <a:xfrm>
            <a:off x="210170" y="3228945"/>
            <a:ext cx="336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Area 1 is the impact of X1 on 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D7CA07-15C7-4521-9C11-A44EE5DC6437}"/>
              </a:ext>
            </a:extLst>
          </p:cNvPr>
          <p:cNvSpPr txBox="1"/>
          <p:nvPr/>
        </p:nvSpPr>
        <p:spPr>
          <a:xfrm>
            <a:off x="8389123" y="3257490"/>
            <a:ext cx="336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Area 3 is the impact of X2 on 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D3A521-33A6-4745-AE86-698CF7F73620}"/>
              </a:ext>
            </a:extLst>
          </p:cNvPr>
          <p:cNvCxnSpPr>
            <a:stCxn id="13" idx="2"/>
          </p:cNvCxnSpPr>
          <p:nvPr/>
        </p:nvCxnSpPr>
        <p:spPr>
          <a:xfrm>
            <a:off x="1890983" y="3629055"/>
            <a:ext cx="3436080" cy="10811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98BE0E-A9D7-49FF-87E3-21775FC6353E}"/>
              </a:ext>
            </a:extLst>
          </p:cNvPr>
          <p:cNvCxnSpPr>
            <a:stCxn id="14" idx="2"/>
            <a:endCxn id="12" idx="3"/>
          </p:cNvCxnSpPr>
          <p:nvPr/>
        </p:nvCxnSpPr>
        <p:spPr>
          <a:xfrm flipH="1">
            <a:off x="6828803" y="3657600"/>
            <a:ext cx="3241133" cy="11573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866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F541-E608-46D6-BFA0-1A4FDB40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Omitted Variable Bias via Venn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7E095-56FC-4914-BEAD-9D663A89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say we want to predict test scores (</a:t>
            </a:r>
            <a:r>
              <a:rPr lang="en-US" dirty="0">
                <a:solidFill>
                  <a:schemeClr val="accent3"/>
                </a:solidFill>
              </a:rPr>
              <a:t>Y</a:t>
            </a:r>
            <a:r>
              <a:rPr lang="en-US" dirty="0"/>
              <a:t>) from level of attentiveness in class (X1) and number of hours studied (</a:t>
            </a:r>
            <a:r>
              <a:rPr lang="en-US" dirty="0">
                <a:solidFill>
                  <a:schemeClr val="accent6"/>
                </a:solidFill>
              </a:rPr>
              <a:t>X2</a:t>
            </a:r>
            <a:r>
              <a:rPr lang="en-US" dirty="0"/>
              <a:t>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EBBA11-79D7-4862-9EFA-D0FED14FAA61}"/>
              </a:ext>
            </a:extLst>
          </p:cNvPr>
          <p:cNvSpPr/>
          <p:nvPr/>
        </p:nvSpPr>
        <p:spPr>
          <a:xfrm>
            <a:off x="4111256" y="2865659"/>
            <a:ext cx="2381693" cy="23248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14958E-835F-4BBD-AEE3-B14EFAA0CD2D}"/>
              </a:ext>
            </a:extLst>
          </p:cNvPr>
          <p:cNvSpPr/>
          <p:nvPr/>
        </p:nvSpPr>
        <p:spPr>
          <a:xfrm>
            <a:off x="4905153" y="4169827"/>
            <a:ext cx="2381693" cy="2324894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227CE-0A97-421A-BFB6-6E69BB38EFDF}"/>
              </a:ext>
            </a:extLst>
          </p:cNvPr>
          <p:cNvSpPr txBox="1"/>
          <p:nvPr/>
        </p:nvSpPr>
        <p:spPr>
          <a:xfrm>
            <a:off x="5397365" y="46303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00BA5-B851-4DF5-B226-9E2325551746}"/>
              </a:ext>
            </a:extLst>
          </p:cNvPr>
          <p:cNvSpPr txBox="1"/>
          <p:nvPr/>
        </p:nvSpPr>
        <p:spPr>
          <a:xfrm>
            <a:off x="4905153" y="3657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B53A5-FBE7-4387-B8B4-500AE27A98A4}"/>
              </a:ext>
            </a:extLst>
          </p:cNvPr>
          <p:cNvSpPr txBox="1"/>
          <p:nvPr/>
        </p:nvSpPr>
        <p:spPr>
          <a:xfrm>
            <a:off x="6003633" y="544537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FC186C-526A-45EA-B3BA-932E807C34D0}"/>
              </a:ext>
            </a:extLst>
          </p:cNvPr>
          <p:cNvSpPr txBox="1"/>
          <p:nvPr/>
        </p:nvSpPr>
        <p:spPr>
          <a:xfrm>
            <a:off x="5962241" y="43408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6F5EA-3FC5-4859-B67C-5D7D2761ED56}"/>
              </a:ext>
            </a:extLst>
          </p:cNvPr>
          <p:cNvSpPr txBox="1"/>
          <p:nvPr/>
        </p:nvSpPr>
        <p:spPr>
          <a:xfrm>
            <a:off x="210170" y="3228945"/>
            <a:ext cx="336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Area 1 is the impact of X1 on 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1C4B29-7C5B-4DD5-9B5F-58E1B2ADF81F}"/>
              </a:ext>
            </a:extLst>
          </p:cNvPr>
          <p:cNvSpPr txBox="1"/>
          <p:nvPr/>
        </p:nvSpPr>
        <p:spPr>
          <a:xfrm>
            <a:off x="7488827" y="3228945"/>
            <a:ext cx="4081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we don’t include X2 in the model, maybe because we didn’t measure that variable, then we are estimating the impact of X1 on Y by areas 1 </a:t>
            </a:r>
            <a:r>
              <a:rPr lang="en-US" sz="2000" i="1" dirty="0"/>
              <a:t>and </a:t>
            </a:r>
            <a:r>
              <a:rPr lang="en-US" sz="2000" dirty="0"/>
              <a:t>2, not just area 1 </a:t>
            </a:r>
            <a:r>
              <a:rPr lang="en-US" sz="2000" dirty="0">
                <a:sym typeface="Wingdings" panose="05000000000000000000" pitchFamily="2" charset="2"/>
              </a:rPr>
              <a:t> an over- or under-estimation of X1 since area 2 belongs to both X1 and X2</a:t>
            </a:r>
            <a:endParaRPr lang="en-US" sz="2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D3A521-33A6-4745-AE86-698CF7F73620}"/>
              </a:ext>
            </a:extLst>
          </p:cNvPr>
          <p:cNvCxnSpPr>
            <a:stCxn id="13" idx="2"/>
          </p:cNvCxnSpPr>
          <p:nvPr/>
        </p:nvCxnSpPr>
        <p:spPr>
          <a:xfrm>
            <a:off x="1890983" y="3629055"/>
            <a:ext cx="3436080" cy="10811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90B3B1-228D-4C5D-8D45-3687ADA87736}"/>
                  </a:ext>
                </a:extLst>
              </p14:cNvPr>
              <p14:cNvContentPartPr/>
              <p14:nvPr/>
            </p14:nvContentPartPr>
            <p14:xfrm>
              <a:off x="5806465" y="4195380"/>
              <a:ext cx="670320" cy="586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90B3B1-228D-4C5D-8D45-3687ADA877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7825" y="4186740"/>
                <a:ext cx="687960" cy="6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6591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C915-2E91-40AE-B58D-5EDF5B1C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A8E18-7427-4154-AD3D-28048DE97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Omitted Variable Bias still not clicking? Check out this blog post: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https://www.albert.io/blog/omitted-variable-bias-econometrics-review/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dirty="0"/>
              <a:t>R-Tutorial Series: Multiple Linear Regression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https://www.r-bloggers.com/r-tutorial-series-multiple-linear-regression/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dirty="0"/>
              <a:t>A Quick Overview of Multiple Regression: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https://www.statisticshowto.com/probability-and-statistics/regression-analysis/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02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61000">
              <a:schemeClr val="accent2"/>
            </a:gs>
            <a:gs pos="100000">
              <a:schemeClr val="accent4"/>
            </a:gs>
            <a:gs pos="100000">
              <a:schemeClr val="accent2">
                <a:lumMod val="75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4349D-12A6-4E49-AC2A-F1F5E1101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21" y="2336799"/>
            <a:ext cx="11713077" cy="3623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D856FC-C974-5942-AA71-C25F37BCA337}"/>
              </a:ext>
            </a:extLst>
          </p:cNvPr>
          <p:cNvSpPr txBox="1"/>
          <p:nvPr/>
        </p:nvSpPr>
        <p:spPr>
          <a:xfrm>
            <a:off x="282221" y="728133"/>
            <a:ext cx="4782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Statistics!</a:t>
            </a:r>
          </a:p>
        </p:txBody>
      </p:sp>
    </p:spTree>
    <p:extLst>
      <p:ext uri="{BB962C8B-B14F-4D97-AF65-F5344CB8AC3E}">
        <p14:creationId xmlns:p14="http://schemas.microsoft.com/office/powerpoint/2010/main" val="1901348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37A14-2C68-2A45-B94C-4C2D6096A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0867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D4706-9392-6F4B-9590-74C207BE6E7A}"/>
              </a:ext>
            </a:extLst>
          </p:cNvPr>
          <p:cNvSpPr txBox="1"/>
          <p:nvPr/>
        </p:nvSpPr>
        <p:spPr>
          <a:xfrm>
            <a:off x="838200" y="1872020"/>
            <a:ext cx="6477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It no longer is looking for the best line but now is the best fitting </a:t>
            </a:r>
            <a:r>
              <a:rPr lang="en-US" sz="3200" dirty="0">
                <a:solidFill>
                  <a:schemeClr val="accent3"/>
                </a:solidFill>
              </a:rPr>
              <a:t>plane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(2 predictors) or </a:t>
            </a:r>
            <a:r>
              <a:rPr lang="en-US" sz="3200" dirty="0">
                <a:solidFill>
                  <a:schemeClr val="accent3"/>
                </a:solidFill>
              </a:rPr>
              <a:t>hyperplane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(3+ predictors)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Much harder to visualize (hyperplane is essentially impossible to visualize)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But the regression estimates are still very interpretable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1"/>
              </a:solidFill>
            </a:endParaRPr>
          </a:p>
          <a:p>
            <a:r>
              <a:rPr lang="en-US" sz="3200" dirty="0">
                <a:solidFill>
                  <a:schemeClr val="accent1"/>
                </a:solidFill>
              </a:rPr>
              <a:t>The math behind the model is more complex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9E1C8-C54F-FC46-85D8-1E5AE286B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2" r="11078"/>
          <a:stretch/>
        </p:blipFill>
        <p:spPr>
          <a:xfrm>
            <a:off x="7315200" y="1690688"/>
            <a:ext cx="4690533" cy="443917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C234D5-A625-474E-8133-8C1F74082354}"/>
              </a:ext>
            </a:extLst>
          </p:cNvPr>
          <p:cNvCxnSpPr>
            <a:cxnSpLocks/>
          </p:cNvCxnSpPr>
          <p:nvPr/>
        </p:nvCxnSpPr>
        <p:spPr>
          <a:xfrm>
            <a:off x="5960533" y="2878667"/>
            <a:ext cx="2150534" cy="64346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3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D4706-9392-6F4B-9590-74C207BE6E7A}"/>
              </a:ext>
            </a:extLst>
          </p:cNvPr>
          <p:cNvSpPr txBox="1"/>
          <p:nvPr/>
        </p:nvSpPr>
        <p:spPr>
          <a:xfrm>
            <a:off x="838200" y="1690688"/>
            <a:ext cx="1051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Regressors, </a:t>
            </a:r>
            <a:r>
              <a:rPr lang="en-US" sz="2800" b="1" dirty="0">
                <a:solidFill>
                  <a:schemeClr val="accent3"/>
                </a:solidFill>
              </a:rPr>
              <a:t>predictors</a:t>
            </a:r>
            <a:r>
              <a:rPr lang="en-US" sz="2800" b="1" dirty="0"/>
              <a:t>, covariates, independent variables </a:t>
            </a:r>
            <a:r>
              <a:rPr lang="en-US" sz="2800" dirty="0"/>
              <a:t>are all essentially interchangeable</a:t>
            </a:r>
          </a:p>
          <a:p>
            <a:endParaRPr lang="en-US" sz="1400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chemeClr val="accent6"/>
                </a:solidFill>
              </a:rPr>
              <a:t>Beta Coefficients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the estimates for each predictor, the associated change in the outcome when we increase the predictor by one unit holding all the other predictors (covariates) constant</a:t>
            </a:r>
          </a:p>
          <a:p>
            <a:endParaRPr lang="en-US" sz="1400" dirty="0"/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A representation of Y as a linear function of the predictors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Or, an estimate of the linear relationship between your outcome (Y) and (1+) predictors</a:t>
            </a:r>
          </a:p>
        </p:txBody>
      </p:sp>
    </p:spTree>
    <p:extLst>
      <p:ext uri="{BB962C8B-B14F-4D97-AF65-F5344CB8AC3E}">
        <p14:creationId xmlns:p14="http://schemas.microsoft.com/office/powerpoint/2010/main" val="207325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399F-6402-444E-B8FC-EBAE8E08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Context…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CDCBC-8A38-4759-A0AC-752A36FC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623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Let’s say we want to predict </a:t>
            </a:r>
            <a:r>
              <a:rPr lang="en-US" b="1" dirty="0"/>
              <a:t>final high school GPA </a:t>
            </a:r>
            <a:r>
              <a:rPr lang="en-US" dirty="0"/>
              <a:t>from several predictors, including </a:t>
            </a:r>
            <a:r>
              <a:rPr lang="en-US" b="1" dirty="0"/>
              <a:t>number of positive role models </a:t>
            </a:r>
            <a:r>
              <a:rPr lang="en-US" dirty="0"/>
              <a:t>and </a:t>
            </a:r>
            <a:r>
              <a:rPr lang="en-US" b="1" dirty="0"/>
              <a:t>SES</a:t>
            </a:r>
            <a:endParaRPr lang="en-US" dirty="0"/>
          </a:p>
          <a:p>
            <a:r>
              <a:rPr lang="en-US" dirty="0"/>
              <a:t>Maybe we’re particularly interested in the association of </a:t>
            </a:r>
            <a:r>
              <a:rPr lang="en-US" b="1" dirty="0"/>
              <a:t>number of positive role models </a:t>
            </a:r>
            <a:r>
              <a:rPr lang="en-US" dirty="0"/>
              <a:t>and </a:t>
            </a:r>
            <a:r>
              <a:rPr lang="en-US" b="1" dirty="0"/>
              <a:t>final GPA</a:t>
            </a:r>
            <a:r>
              <a:rPr lang="en-US" dirty="0"/>
              <a:t>, but we want to account for the effects of SES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We examine our multiple regression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model</a:t>
            </a:r>
            <a:r>
              <a:rPr lang="en-US" b="1" dirty="0"/>
              <a:t> </a:t>
            </a:r>
            <a:r>
              <a:rPr lang="en-US" dirty="0"/>
              <a:t>and conclude:</a:t>
            </a:r>
          </a:p>
          <a:p>
            <a:r>
              <a:rPr lang="en-US" dirty="0"/>
              <a:t>For each additional positive role model (</a:t>
            </a:r>
            <a:r>
              <a:rPr lang="en-US" b="1" dirty="0">
                <a:solidFill>
                  <a:schemeClr val="accent3"/>
                </a:solidFill>
              </a:rPr>
              <a:t>predictor</a:t>
            </a:r>
            <a:r>
              <a:rPr lang="en-US" dirty="0"/>
              <a:t>), there is an associated 0.5-unit increase (</a:t>
            </a:r>
            <a:r>
              <a:rPr lang="en-US" b="1" dirty="0">
                <a:solidFill>
                  <a:schemeClr val="accent6"/>
                </a:solidFill>
              </a:rPr>
              <a:t>Beta coefficient</a:t>
            </a:r>
            <a:r>
              <a:rPr lang="en-US" dirty="0"/>
              <a:t>) in GPA (</a:t>
            </a:r>
            <a:r>
              <a:rPr lang="en-US" b="1" dirty="0"/>
              <a:t>outcome</a:t>
            </a:r>
            <a:r>
              <a:rPr lang="en-US" dirty="0"/>
              <a:t>) holding SES constant (</a:t>
            </a:r>
            <a:r>
              <a:rPr lang="en-US" b="1" dirty="0">
                <a:solidFill>
                  <a:schemeClr val="accent3"/>
                </a:solidFill>
              </a:rPr>
              <a:t>other predictor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0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14C5EF-04C6-9843-A223-3160AD473D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How do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 multiple regression?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14C5EF-04C6-9843-A223-3160AD473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 t="-13333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BD4706-9392-6F4B-9590-74C207BE6E7A}"/>
              </a:ext>
            </a:extLst>
          </p:cNvPr>
          <p:cNvSpPr txBox="1"/>
          <p:nvPr/>
        </p:nvSpPr>
        <p:spPr>
          <a:xfrm>
            <a:off x="838200" y="1846351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Same as with simple regression, just with more +’s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C257F-C58A-CC45-B7BC-8681A78FD2B4}"/>
                  </a:ext>
                </a:extLst>
              </p:cNvPr>
              <p:cNvSpPr txBox="1"/>
              <p:nvPr/>
            </p:nvSpPr>
            <p:spPr>
              <a:xfrm>
                <a:off x="3051425" y="3061137"/>
                <a:ext cx="5833713" cy="695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C257F-C58A-CC45-B7BC-8681A78F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425" y="3061137"/>
                <a:ext cx="5833713" cy="695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BF300924-1618-46D5-A8D9-25893E75434B}"/>
              </a:ext>
            </a:extLst>
          </p:cNvPr>
          <p:cNvSpPr/>
          <p:nvPr/>
        </p:nvSpPr>
        <p:spPr>
          <a:xfrm rot="5400000">
            <a:off x="5370708" y="1831038"/>
            <a:ext cx="1606648" cy="6321023"/>
          </a:xfrm>
          <a:prstGeom prst="rightBrace">
            <a:avLst>
              <a:gd name="adj1" fmla="val 8333"/>
              <a:gd name="adj2" fmla="val 4886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10ECD-7FD2-429D-A40A-96138AEB5537}"/>
              </a:ext>
            </a:extLst>
          </p:cNvPr>
          <p:cNvSpPr txBox="1"/>
          <p:nvPr/>
        </p:nvSpPr>
        <p:spPr>
          <a:xfrm>
            <a:off x="5742851" y="5968326"/>
            <a:ext cx="123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8756C-A312-43EF-A5AE-FF79FE4C1E55}"/>
              </a:ext>
            </a:extLst>
          </p:cNvPr>
          <p:cNvSpPr txBox="1"/>
          <p:nvPr/>
        </p:nvSpPr>
        <p:spPr>
          <a:xfrm>
            <a:off x="2031528" y="3224162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outcome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A7DFC-1BA7-41DC-9CB6-7D0083AB7F0C}"/>
              </a:ext>
            </a:extLst>
          </p:cNvPr>
          <p:cNvSpPr txBox="1"/>
          <p:nvPr/>
        </p:nvSpPr>
        <p:spPr>
          <a:xfrm>
            <a:off x="3999123" y="3892797"/>
            <a:ext cx="10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intercept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E9B14-CB98-442A-9A9D-46D8AEFCCA4D}"/>
              </a:ext>
            </a:extLst>
          </p:cNvPr>
          <p:cNvSpPr txBox="1"/>
          <p:nvPr/>
        </p:nvSpPr>
        <p:spPr>
          <a:xfrm>
            <a:off x="4522920" y="2636424"/>
            <a:ext cx="232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Beta Coefficient for X1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39C08-107E-4B87-8345-89B4B179475D}"/>
              </a:ext>
            </a:extLst>
          </p:cNvPr>
          <p:cNvSpPr txBox="1"/>
          <p:nvPr/>
        </p:nvSpPr>
        <p:spPr>
          <a:xfrm>
            <a:off x="5835597" y="3892797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Predictor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5EFD99-800C-45DC-9FD0-CC1FE59C4B26}"/>
              </a:ext>
            </a:extLst>
          </p:cNvPr>
          <p:cNvSpPr txBox="1"/>
          <p:nvPr/>
        </p:nvSpPr>
        <p:spPr>
          <a:xfrm>
            <a:off x="7004932" y="2617313"/>
            <a:ext cx="232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Beta Coefficient for X2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A18373-5916-4DA6-8CF8-2F1D4693AC59}"/>
              </a:ext>
            </a:extLst>
          </p:cNvPr>
          <p:cNvSpPr txBox="1"/>
          <p:nvPr/>
        </p:nvSpPr>
        <p:spPr>
          <a:xfrm>
            <a:off x="7947053" y="3892797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Predictor 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DF8EAE-B113-4D95-8696-01DB9CF5004D}"/>
              </a:ext>
            </a:extLst>
          </p:cNvPr>
          <p:cNvCxnSpPr>
            <a:stCxn id="8" idx="0"/>
          </p:cNvCxnSpPr>
          <p:nvPr/>
        </p:nvCxnSpPr>
        <p:spPr>
          <a:xfrm flipV="1">
            <a:off x="4522920" y="3756520"/>
            <a:ext cx="0" cy="136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5B2BF0-9357-423F-89C0-37CBA97D8E8E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6451310" y="3756520"/>
            <a:ext cx="1" cy="136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45E97A-E165-4036-980D-34BD0B812531}"/>
              </a:ext>
            </a:extLst>
          </p:cNvPr>
          <p:cNvCxnSpPr>
            <a:cxnSpLocks/>
          </p:cNvCxnSpPr>
          <p:nvPr/>
        </p:nvCxnSpPr>
        <p:spPr>
          <a:xfrm>
            <a:off x="5687726" y="2961688"/>
            <a:ext cx="0" cy="21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2E08FC-285C-441F-BD18-095C4F637D46}"/>
              </a:ext>
            </a:extLst>
          </p:cNvPr>
          <p:cNvCxnSpPr>
            <a:cxnSpLocks/>
          </p:cNvCxnSpPr>
          <p:nvPr/>
        </p:nvCxnSpPr>
        <p:spPr>
          <a:xfrm>
            <a:off x="7646890" y="2948833"/>
            <a:ext cx="0" cy="21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81BDB0-0FB5-4972-8B90-9BBAFB5AC7BB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8562766" y="3756520"/>
            <a:ext cx="1" cy="136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4EEDCA-8AB4-4EF4-ABAF-6EA7FEABD6DC}"/>
              </a:ext>
            </a:extLst>
          </p:cNvPr>
          <p:cNvCxnSpPr>
            <a:cxnSpLocks/>
          </p:cNvCxnSpPr>
          <p:nvPr/>
        </p:nvCxnSpPr>
        <p:spPr>
          <a:xfrm>
            <a:off x="3028567" y="3408828"/>
            <a:ext cx="122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14C5EF-04C6-9843-A223-3160AD473D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How do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 multiple regression?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14C5EF-04C6-9843-A223-3160AD473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 t="-13333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BD4706-9392-6F4B-9590-74C207BE6E7A}"/>
              </a:ext>
            </a:extLst>
          </p:cNvPr>
          <p:cNvSpPr txBox="1"/>
          <p:nvPr/>
        </p:nvSpPr>
        <p:spPr>
          <a:xfrm>
            <a:off x="838200" y="197855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Same as with simple regression, just with more +’s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C257F-C58A-CC45-B7BC-8681A78FD2B4}"/>
                  </a:ext>
                </a:extLst>
              </p:cNvPr>
              <p:cNvSpPr txBox="1"/>
              <p:nvPr/>
            </p:nvSpPr>
            <p:spPr>
              <a:xfrm>
                <a:off x="3341496" y="2978768"/>
                <a:ext cx="5509008" cy="695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=3+2.5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C257F-C58A-CC45-B7BC-8681A78F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96" y="2978768"/>
                <a:ext cx="5509008" cy="695383"/>
              </a:xfrm>
              <a:prstGeom prst="rect">
                <a:avLst/>
              </a:prstGeom>
              <a:blipFill>
                <a:blip r:embed="rId4"/>
                <a:stretch>
                  <a:fillRect l="-1609" t="-23636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A307C5-BEAD-E04E-B0CE-E402BF503A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6345557"/>
                  </p:ext>
                </p:extLst>
              </p:nvPr>
            </p:nvGraphicFramePr>
            <p:xfrm>
              <a:off x="2032000" y="4089590"/>
              <a:ext cx="8128000" cy="2329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26285772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1179165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541734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702142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ID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X</a:t>
                          </a:r>
                          <a:r>
                            <a:rPr lang="en-US" sz="3200" baseline="-25000" dirty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1</a:t>
                          </a:r>
                          <a:endParaRPr lang="en-US" sz="3200" dirty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Athelas" panose="02000503000000020003" pitchFamily="2" charset="77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X</a:t>
                          </a:r>
                          <a:r>
                            <a:rPr lang="en-US" sz="3200" baseline="-250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2</a:t>
                          </a:r>
                          <a:endParaRPr lang="en-US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Athelas" panose="02000503000000020003" pitchFamily="2" charset="77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Athelas" panose="02000503000000020003" pitchFamily="2" charset="77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1285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197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747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014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A307C5-BEAD-E04E-B0CE-E402BF503A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6345557"/>
                  </p:ext>
                </p:extLst>
              </p:nvPr>
            </p:nvGraphicFramePr>
            <p:xfrm>
              <a:off x="2032000" y="4089590"/>
              <a:ext cx="8128000" cy="2329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26285772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1179165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541734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70214286"/>
                        </a:ext>
                      </a:extLst>
                    </a:gridCol>
                  </a:tblGrid>
                  <a:tr h="5923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ID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X</a:t>
                          </a:r>
                          <a:r>
                            <a:rPr lang="en-US" sz="3200" baseline="-25000" dirty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1</a:t>
                          </a:r>
                          <a:endParaRPr lang="en-US" sz="3200" dirty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Athelas" panose="02000503000000020003" pitchFamily="2" charset="77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X</a:t>
                          </a:r>
                          <a:r>
                            <a:rPr lang="en-US" sz="3200" baseline="-250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2</a:t>
                          </a:r>
                          <a:endParaRPr lang="en-US" sz="3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Athelas" panose="02000503000000020003" pitchFamily="2" charset="77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625" t="-14894" r="-1250" b="-3212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1285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1975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7478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0148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265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14C5EF-04C6-9843-A223-3160AD473D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How do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 multiple regression?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14C5EF-04C6-9843-A223-3160AD473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 t="-13333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BD4706-9392-6F4B-9590-74C207BE6E7A}"/>
              </a:ext>
            </a:extLst>
          </p:cNvPr>
          <p:cNvSpPr txBox="1"/>
          <p:nvPr/>
        </p:nvSpPr>
        <p:spPr>
          <a:xfrm>
            <a:off x="838200" y="197855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Same as with simple regression, just with more +’s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A307C5-BEAD-E04E-B0CE-E402BF503A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1174984"/>
                  </p:ext>
                </p:extLst>
              </p:nvPr>
            </p:nvGraphicFramePr>
            <p:xfrm>
              <a:off x="2032000" y="4089590"/>
              <a:ext cx="8128000" cy="2329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26285772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1179165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541734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702142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ID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X</a:t>
                          </a:r>
                          <a:r>
                            <a:rPr lang="en-US" sz="3200" baseline="-25000" dirty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1</a:t>
                          </a:r>
                          <a:endParaRPr lang="en-US" sz="3200" dirty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Athelas" panose="02000503000000020003" pitchFamily="2" charset="77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X</a:t>
                          </a:r>
                          <a:r>
                            <a:rPr lang="en-US" sz="3200" baseline="-250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2</a:t>
                          </a:r>
                          <a:endParaRPr lang="en-US" sz="32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Athelas" panose="02000503000000020003" pitchFamily="2" charset="77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Athelas" panose="02000503000000020003" pitchFamily="2" charset="77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1285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197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35.5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747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20.5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014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A307C5-BEAD-E04E-B0CE-E402BF503A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1174984"/>
                  </p:ext>
                </p:extLst>
              </p:nvPr>
            </p:nvGraphicFramePr>
            <p:xfrm>
              <a:off x="2032000" y="4089590"/>
              <a:ext cx="8128000" cy="2329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26285772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11179165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5541734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70214286"/>
                        </a:ext>
                      </a:extLst>
                    </a:gridCol>
                  </a:tblGrid>
                  <a:tr h="5923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ID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X</a:t>
                          </a:r>
                          <a:r>
                            <a:rPr lang="en-US" sz="3200" baseline="-25000" dirty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1</a:t>
                          </a:r>
                          <a:endParaRPr lang="en-US" sz="3200" dirty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Athelas" panose="02000503000000020003" pitchFamily="2" charset="77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X</a:t>
                          </a:r>
                          <a:r>
                            <a:rPr lang="en-US" sz="3200" baseline="-250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Athelas" panose="02000503000000020003" pitchFamily="2" charset="77"/>
                            </a:rPr>
                            <a:t>2</a:t>
                          </a:r>
                          <a:endParaRPr lang="en-US" sz="32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Athelas" panose="02000503000000020003" pitchFamily="2" charset="77"/>
                          </a:endParaRP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901" t="-12245" r="-1201" b="-324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1285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1975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35.5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7478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1"/>
                              </a:solidFill>
                            </a:rPr>
                            <a:t>20.5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014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2BAF83-BD47-A94E-BE96-57503532ABB5}"/>
                  </a:ext>
                </a:extLst>
              </p:cNvPr>
              <p:cNvSpPr txBox="1"/>
              <p:nvPr/>
            </p:nvSpPr>
            <p:spPr>
              <a:xfrm>
                <a:off x="3341496" y="2978768"/>
                <a:ext cx="5509008" cy="695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=3+2.5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2BAF83-BD47-A94E-BE96-57503532A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96" y="2978768"/>
                <a:ext cx="5509008" cy="695383"/>
              </a:xfrm>
              <a:prstGeom prst="rect">
                <a:avLst/>
              </a:prstGeom>
              <a:blipFill>
                <a:blip r:embed="rId6"/>
                <a:stretch>
                  <a:fillRect l="-1609" t="-23636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55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Residuals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D4706-9392-6F4B-9590-74C207BE6E7A}"/>
              </a:ext>
            </a:extLst>
          </p:cNvPr>
          <p:cNvSpPr txBox="1"/>
          <p:nvPr/>
        </p:nvSpPr>
        <p:spPr>
          <a:xfrm>
            <a:off x="838200" y="1690688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Residuals work the same way here as they did with simple regression </a:t>
            </a:r>
            <a:r>
              <a:rPr lang="en-US" sz="2800" dirty="0"/>
              <a:t>(i.e., they are the difference between the </a:t>
            </a:r>
            <a:r>
              <a:rPr lang="en-US" sz="2800" dirty="0">
                <a:solidFill>
                  <a:schemeClr val="accent3"/>
                </a:solidFill>
              </a:rPr>
              <a:t>predicted value </a:t>
            </a:r>
            <a:r>
              <a:rPr lang="en-US" sz="2800" dirty="0"/>
              <a:t>and the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observed value </a:t>
            </a:r>
            <a:r>
              <a:rPr lang="en-US" sz="2800" dirty="0"/>
              <a:t>of Y)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6"/>
                </a:solidFill>
              </a:rPr>
              <a:t>Smaller errors </a:t>
            </a:r>
            <a:r>
              <a:rPr lang="en-US" sz="3200" dirty="0">
                <a:solidFill>
                  <a:schemeClr val="accent6"/>
                </a:solidFill>
              </a:rPr>
              <a:t>generally means a </a:t>
            </a:r>
            <a:r>
              <a:rPr lang="en-US" sz="3200" b="1" dirty="0">
                <a:solidFill>
                  <a:schemeClr val="accent6"/>
                </a:solidFill>
              </a:rPr>
              <a:t>better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726C43-B98B-F44F-9E2C-18D3049D12B5}"/>
                  </a:ext>
                </a:extLst>
              </p:cNvPr>
              <p:cNvSpPr txBox="1"/>
              <p:nvPr/>
            </p:nvSpPr>
            <p:spPr>
              <a:xfrm>
                <a:off x="2625594" y="4340942"/>
                <a:ext cx="6940811" cy="1557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𝑟𝑒𝑠𝑖𝑑𝑢𝑎𝑙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 </m:t>
                              </m:r>
                              <m:r>
                                <a:rPr lang="en-US" sz="36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726C43-B98B-F44F-9E2C-18D3049D1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594" y="4340942"/>
                <a:ext cx="6940811" cy="1557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92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lmon and Others">
      <a:dk1>
        <a:srgbClr val="145885"/>
      </a:dk1>
      <a:lt1>
        <a:srgbClr val="F8F9F9"/>
      </a:lt1>
      <a:dk2>
        <a:srgbClr val="065E9A"/>
      </a:dk2>
      <a:lt2>
        <a:srgbClr val="EAECEE"/>
      </a:lt2>
      <a:accent1>
        <a:srgbClr val="2874A6"/>
      </a:accent1>
      <a:accent2>
        <a:srgbClr val="FFA079"/>
      </a:accent2>
      <a:accent3>
        <a:srgbClr val="1E8349"/>
      </a:accent3>
      <a:accent4>
        <a:srgbClr val="FA8071"/>
      </a:accent4>
      <a:accent5>
        <a:srgbClr val="F1C30F"/>
      </a:accent5>
      <a:accent6>
        <a:srgbClr val="CD5C5C"/>
      </a:accent6>
      <a:hlink>
        <a:srgbClr val="F08080"/>
      </a:hlink>
      <a:folHlink>
        <a:srgbClr val="884E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4314</TotalTime>
  <Words>1998</Words>
  <Application>Microsoft Macintosh PowerPoint</Application>
  <PresentationFormat>Widescreen</PresentationFormat>
  <Paragraphs>303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Athelas</vt:lpstr>
      <vt:lpstr>Calibri</vt:lpstr>
      <vt:lpstr>Calibri Light</vt:lpstr>
      <vt:lpstr>Cambria Math</vt:lpstr>
      <vt:lpstr>Fira Code</vt:lpstr>
      <vt:lpstr>Lora</vt:lpstr>
      <vt:lpstr>Tahoma</vt:lpstr>
      <vt:lpstr>Office Theme</vt:lpstr>
      <vt:lpstr>The Multiple Regression Model</vt:lpstr>
      <vt:lpstr>Why Multiple Regression?</vt:lpstr>
      <vt:lpstr>Multiple Regression</vt:lpstr>
      <vt:lpstr>Some vocabulary</vt:lpstr>
      <vt:lpstr>In Context…</vt:lpstr>
      <vt:lpstr>How do we get Y ̂_i in multiple regression?</vt:lpstr>
      <vt:lpstr>How do we get Y ̂_i in multiple regression?</vt:lpstr>
      <vt:lpstr>How do we get Y ̂_i in multiple regression?</vt:lpstr>
      <vt:lpstr>Residuals</vt:lpstr>
      <vt:lpstr>OLS and Computation</vt:lpstr>
      <vt:lpstr>OLS and Computation - Example</vt:lpstr>
      <vt:lpstr>Partial Regression Coefficients</vt:lpstr>
      <vt:lpstr>Partial Regression Coefficients</vt:lpstr>
      <vt:lpstr>Partial Regression Coefficients</vt:lpstr>
      <vt:lpstr>Partial Correlation</vt:lpstr>
      <vt:lpstr>Partial Correlation</vt:lpstr>
      <vt:lpstr>Squared Partial Correlation</vt:lpstr>
      <vt:lpstr>Standardized Coefficients</vt:lpstr>
      <vt:lpstr>Standardized Coefficients</vt:lpstr>
      <vt:lpstr>R and R2</vt:lpstr>
      <vt:lpstr>R2 and Friends</vt:lpstr>
      <vt:lpstr>R2 and Friends</vt:lpstr>
      <vt:lpstr>Some important things</vt:lpstr>
      <vt:lpstr>Understanding Omitted Variable Bias via Venn Diagrams</vt:lpstr>
      <vt:lpstr>Understanding Omitted Variable Bias via Venn Diagrams</vt:lpstr>
      <vt:lpstr>More Practice!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&amp; Design II</dc:title>
  <dc:creator>Tyson Barrett</dc:creator>
  <cp:lastModifiedBy>Tyson Barrett</cp:lastModifiedBy>
  <cp:revision>195</cp:revision>
  <cp:lastPrinted>2018-06-05T22:51:18Z</cp:lastPrinted>
  <dcterms:created xsi:type="dcterms:W3CDTF">2018-05-22T23:14:05Z</dcterms:created>
  <dcterms:modified xsi:type="dcterms:W3CDTF">2020-06-03T21:33:09Z</dcterms:modified>
</cp:coreProperties>
</file>